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7" r:id="rId5"/>
    <p:sldMasterId id="2147483695" r:id="rId6"/>
    <p:sldMasterId id="2147483684" r:id="rId7"/>
  </p:sldMasterIdLst>
  <p:notesMasterIdLst>
    <p:notesMasterId r:id="rId39"/>
  </p:notesMasterIdLst>
  <p:handoutMasterIdLst>
    <p:handoutMasterId r:id="rId40"/>
  </p:handoutMasterIdLst>
  <p:sldIdLst>
    <p:sldId id="271" r:id="rId8"/>
    <p:sldId id="278" r:id="rId9"/>
    <p:sldId id="272" r:id="rId10"/>
    <p:sldId id="259" r:id="rId11"/>
    <p:sldId id="269" r:id="rId12"/>
    <p:sldId id="270" r:id="rId13"/>
    <p:sldId id="273" r:id="rId14"/>
    <p:sldId id="261" r:id="rId15"/>
    <p:sldId id="267" r:id="rId16"/>
    <p:sldId id="260" r:id="rId17"/>
    <p:sldId id="289" r:id="rId18"/>
    <p:sldId id="275" r:id="rId19"/>
    <p:sldId id="274" r:id="rId20"/>
    <p:sldId id="264" r:id="rId21"/>
    <p:sldId id="277" r:id="rId22"/>
    <p:sldId id="286" r:id="rId23"/>
    <p:sldId id="279" r:id="rId24"/>
    <p:sldId id="276" r:id="rId25"/>
    <p:sldId id="287" r:id="rId26"/>
    <p:sldId id="285" r:id="rId27"/>
    <p:sldId id="281" r:id="rId28"/>
    <p:sldId id="280" r:id="rId29"/>
    <p:sldId id="288" r:id="rId30"/>
    <p:sldId id="283" r:id="rId31"/>
    <p:sldId id="282" r:id="rId32"/>
    <p:sldId id="290" r:id="rId33"/>
    <p:sldId id="284" r:id="rId34"/>
    <p:sldId id="265" r:id="rId35"/>
    <p:sldId id="263" r:id="rId36"/>
    <p:sldId id="266" r:id="rId37"/>
    <p:sldId id="2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fore the session" id="{9248E0E9-B469-42C5-B521-34DBB63F9E0C}">
          <p14:sldIdLst>
            <p14:sldId id="271"/>
            <p14:sldId id="278"/>
            <p14:sldId id="272"/>
            <p14:sldId id="259"/>
            <p14:sldId id="269"/>
            <p14:sldId id="270"/>
          </p14:sldIdLst>
        </p14:section>
        <p14:section name="The session" id="{9BCE8471-468A-4538-82B3-E4E62B0A593E}">
          <p14:sldIdLst>
            <p14:sldId id="273"/>
            <p14:sldId id="261"/>
            <p14:sldId id="267"/>
            <p14:sldId id="260"/>
            <p14:sldId id="289"/>
            <p14:sldId id="275"/>
            <p14:sldId id="274"/>
            <p14:sldId id="264"/>
            <p14:sldId id="277"/>
            <p14:sldId id="286"/>
            <p14:sldId id="279"/>
            <p14:sldId id="276"/>
            <p14:sldId id="287"/>
            <p14:sldId id="285"/>
            <p14:sldId id="281"/>
            <p14:sldId id="280"/>
            <p14:sldId id="288"/>
            <p14:sldId id="283"/>
            <p14:sldId id="282"/>
            <p14:sldId id="290"/>
            <p14:sldId id="284"/>
            <p14:sldId id="265"/>
            <p14:sldId id="263"/>
            <p14:sldId id="266"/>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6296"/>
    <a:srgbClr val="346297"/>
    <a:srgbClr val="000000"/>
    <a:srgbClr val="3B2B46"/>
    <a:srgbClr val="FFFFFF"/>
    <a:srgbClr val="E646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9570DA-457E-47A8-ACE9-AAA16FAE5B22}" v="4" dt="2025-02-04T13:15:15.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80866" autoAdjust="0"/>
  </p:normalViewPr>
  <p:slideViewPr>
    <p:cSldViewPr snapToGrid="0">
      <p:cViewPr varScale="1">
        <p:scale>
          <a:sx n="78" d="100"/>
          <a:sy n="78" d="100"/>
        </p:scale>
        <p:origin x="840" y="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200" d="100"/>
          <a:sy n="200" d="100"/>
        </p:scale>
        <p:origin x="1392"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BDC4E67-8CB2-26CB-9842-22F9A691D9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a:extLst>
              <a:ext uri="{FF2B5EF4-FFF2-40B4-BE49-F238E27FC236}">
                <a16:creationId xmlns:a16="http://schemas.microsoft.com/office/drawing/2014/main" id="{CE31EB5F-53B0-CDA3-72A4-3FA9BE40D0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440670-43D7-400A-ABC5-B69E064DBB37}" type="datetimeFigureOut">
              <a:rPr lang="en-GB" smtClean="0"/>
              <a:t>25/06/2025</a:t>
            </a:fld>
            <a:endParaRPr lang="en-GB"/>
          </a:p>
        </p:txBody>
      </p:sp>
      <p:sp>
        <p:nvSpPr>
          <p:cNvPr id="4" name="Espace réservé du pied de page 3">
            <a:extLst>
              <a:ext uri="{FF2B5EF4-FFF2-40B4-BE49-F238E27FC236}">
                <a16:creationId xmlns:a16="http://schemas.microsoft.com/office/drawing/2014/main" id="{00EB1E06-E4F0-A1A2-1EFB-AD58FA1AF7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a:extLst>
              <a:ext uri="{FF2B5EF4-FFF2-40B4-BE49-F238E27FC236}">
                <a16:creationId xmlns:a16="http://schemas.microsoft.com/office/drawing/2014/main" id="{47061963-6110-4C16-C593-C8C56E4881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274045-2E90-4839-9E75-1C1FCF04B584}" type="slidenum">
              <a:rPr lang="en-GB" smtClean="0"/>
              <a:t>‹#›</a:t>
            </a:fld>
            <a:endParaRPr lang="en-GB"/>
          </a:p>
        </p:txBody>
      </p:sp>
    </p:spTree>
    <p:extLst>
      <p:ext uri="{BB962C8B-B14F-4D97-AF65-F5344CB8AC3E}">
        <p14:creationId xmlns:p14="http://schemas.microsoft.com/office/powerpoint/2010/main" val="2140183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1B03A4-75C9-4E3D-9183-2102CA9AEC33}" type="datetimeFigureOut">
              <a:rPr lang="en-GB" smtClean="0"/>
              <a:t>25/06/2025</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39206-A81D-4F76-8486-302187992F73}" type="slidenum">
              <a:rPr lang="en-GB" smtClean="0"/>
              <a:t>‹#›</a:t>
            </a:fld>
            <a:endParaRPr lang="en-GB"/>
          </a:p>
        </p:txBody>
      </p:sp>
    </p:spTree>
    <p:extLst>
      <p:ext uri="{BB962C8B-B14F-4D97-AF65-F5344CB8AC3E}">
        <p14:creationId xmlns:p14="http://schemas.microsoft.com/office/powerpoint/2010/main" val="3230807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High-bandwidth_Digital_Content_Protection"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vimeo.com/thorstenbutz/byourself" TargetMode="External"/><Relationship Id="rId4" Type="http://schemas.openxmlformats.org/officeDocument/2006/relationships/image" Target="../media/image8.png"/></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a:xfrm>
            <a:off x="685800" y="4400549"/>
            <a:ext cx="2743200" cy="4467225"/>
          </a:xfrm>
        </p:spPr>
        <p:txBody>
          <a:bodyPr/>
          <a:lstStyle/>
          <a:p>
            <a:pPr>
              <a:lnSpc>
                <a:spcPct val="110000"/>
              </a:lnSpc>
            </a:pPr>
            <a:r>
              <a:rPr lang="en-US" sz="900" b="1">
                <a:latin typeface="Aptos" panose="020B0004020202020204" pitchFamily="34" charset="0"/>
              </a:rPr>
              <a:t>The fine print (additional information)</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Why should you care about HDCP? </a:t>
            </a: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a:t>
            </a:r>
            <a:r>
              <a:rPr lang="en-US" sz="900" i="1">
                <a:latin typeface="Aptos" panose="020B0004020202020204" pitchFamily="34" charset="0"/>
              </a:rPr>
              <a:t>High-bandwidth Digital Content Protection (HDCP) is a form of digital copy protection developed by Intel Corporation to prevent copying of digital audio and video content as it travels across connections. Types of connections include DisplayPort (DP), Digital Visual Interface (DVI), and High-Definition Multimedia Interface (HDMI), as well as less popular or now deprecated protocols like Gigabit Video Interface (GVIF) and Unified Display Interface (UDI).</a:t>
            </a:r>
            <a:r>
              <a:rPr lang="en-US" sz="900">
                <a:latin typeface="Aptos" panose="020B0004020202020204" pitchFamily="34" charset="0"/>
              </a:rPr>
              <a:t>"</a:t>
            </a:r>
          </a:p>
          <a:p>
            <a:pPr>
              <a:lnSpc>
                <a:spcPct val="110000"/>
              </a:lnSpc>
            </a:pPr>
            <a:r>
              <a:rPr lang="de-DE" sz="900">
                <a:latin typeface="Aptos" panose="020B0004020202020204" pitchFamily="34" charset="0"/>
                <a:hlinkClick r:id="rId3"/>
              </a:rPr>
              <a:t>https://en.wikipedia.org/wiki/High-bandwidth_Digital_Content_Protection</a:t>
            </a:r>
            <a:endParaRPr lang="de-DE"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Some notebooks ignore the HDCP standard, some vendors comply with the standard. Apple and Microsoft are somehow famous for strictly following the HDCP guidelines. Sadly, we will not be able to guarantee, that your session can be recorded in the latter case.</a:t>
            </a:r>
          </a:p>
          <a:p>
            <a:pPr>
              <a:lnSpc>
                <a:spcPct val="110000"/>
              </a:lnSpc>
            </a:pPr>
            <a:endParaRPr lang="de-DE" sz="900">
              <a:latin typeface="Aptos" panose="020B0004020202020204" pitchFamily="34" charset="0"/>
            </a:endParaRPr>
          </a:p>
          <a:p>
            <a:pPr>
              <a:lnSpc>
                <a:spcPct val="110000"/>
              </a:lnSpc>
            </a:pPr>
            <a:r>
              <a:rPr lang="de-DE" sz="900">
                <a:latin typeface="Aptos" panose="020B0004020202020204" pitchFamily="34" charset="0"/>
              </a:rPr>
              <a:t>But you can do simple things, to  overcome these problems. </a:t>
            </a:r>
            <a:r>
              <a:rPr lang="en-US" sz="900">
                <a:latin typeface="Aptos" panose="020B0004020202020204" pitchFamily="34" charset="0"/>
              </a:rPr>
              <a:t>It is also very likely that you presented with your notebook before. So you will know, if this worked fine.If you are in doubt and if the agenda allows, try a dry-run a day before and connect everything.</a:t>
            </a: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p:txBody>
      </p:sp>
      <p:sp>
        <p:nvSpPr>
          <p:cNvPr id="4" name="Foliennummernplatzhalter 3"/>
          <p:cNvSpPr>
            <a:spLocks noGrp="1"/>
          </p:cNvSpPr>
          <p:nvPr>
            <p:ph type="sldNum" sz="quarter" idx="5"/>
          </p:nvPr>
        </p:nvSpPr>
        <p:spPr/>
        <p:txBody>
          <a:bodyPr/>
          <a:lstStyle/>
          <a:p>
            <a:fld id="{A7839206-A81D-4F76-8486-302187992F73}" type="slidenum">
              <a:rPr lang="en-GB" smtClean="0"/>
              <a:t>1</a:t>
            </a:fld>
            <a:endParaRPr lang="en-GB"/>
          </a:p>
        </p:txBody>
      </p:sp>
      <p:pic>
        <p:nvPicPr>
          <p:cNvPr id="5" name="Grafik 4" descr="https://www.amazon.de/gp/product/B09F2N17H5/ref=ppx_yo_dt_b_asin_title_o09_s00">
            <a:extLst>
              <a:ext uri="{FF2B5EF4-FFF2-40B4-BE49-F238E27FC236}">
                <a16:creationId xmlns:a16="http://schemas.microsoft.com/office/drawing/2014/main" id="{E466A8E6-289E-2C4E-027A-1D532F5BF0BF}"/>
              </a:ext>
            </a:extLst>
          </p:cNvPr>
          <p:cNvPicPr>
            <a:picLocks noChangeAspect="1"/>
          </p:cNvPicPr>
          <p:nvPr/>
        </p:nvPicPr>
        <p:blipFill>
          <a:blip r:embed="rId4"/>
          <a:stretch>
            <a:fillRect/>
          </a:stretch>
        </p:blipFill>
        <p:spPr>
          <a:xfrm>
            <a:off x="3699256" y="5256530"/>
            <a:ext cx="2202687" cy="1967734"/>
          </a:xfrm>
          <a:prstGeom prst="rect">
            <a:avLst/>
          </a:prstGeom>
        </p:spPr>
      </p:pic>
      <p:sp>
        <p:nvSpPr>
          <p:cNvPr id="6" name="Notizenplatzhalter 2">
            <a:extLst>
              <a:ext uri="{FF2B5EF4-FFF2-40B4-BE49-F238E27FC236}">
                <a16:creationId xmlns:a16="http://schemas.microsoft.com/office/drawing/2014/main" id="{6C2E4E82-CC92-21BA-6CC9-5E1EC16B971C}"/>
              </a:ext>
            </a:extLst>
          </p:cNvPr>
          <p:cNvSpPr txBox="1">
            <a:spLocks/>
          </p:cNvSpPr>
          <p:nvPr/>
        </p:nvSpPr>
        <p:spPr>
          <a:xfrm>
            <a:off x="3429000" y="4400548"/>
            <a:ext cx="2743200" cy="4467225"/>
          </a:xfrm>
          <a:prstGeom prst="rect">
            <a:avLst/>
          </a:prstGeom>
        </p:spPr>
        <p:txBody>
          <a:bodyPr vert="horz" lIns="91440" tIns="45720" rIns="91440" bIns="45720" rtlCol="0"/>
          <a:lst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a:lnSpc>
                <a:spcPct val="110000"/>
              </a:lnSpc>
            </a:pPr>
            <a:r>
              <a:rPr lang="en-US" sz="900">
                <a:latin typeface="Aptos" panose="020B0004020202020204" pitchFamily="34" charset="0"/>
              </a:rPr>
              <a:t>In general you can easily bypass HDCP restrictions with a cheap splitter (the cheaper the better), just like the one you see below. This is an example device that we bought for 16 euros (in Germany). </a:t>
            </a:r>
          </a:p>
          <a:p>
            <a:pPr>
              <a:lnSpc>
                <a:spcPct val="110000"/>
              </a:lnSpc>
            </a:pPr>
            <a:r>
              <a:rPr lang="en-US" sz="900">
                <a:latin typeface="Aptos" panose="020B0004020202020204" pitchFamily="34" charset="0"/>
              </a:rPr>
              <a:t>Ask us, we will lend you such a device.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r>
              <a:rPr lang="en-US" sz="900">
                <a:latin typeface="Aptos" panose="020B0004020202020204" pitchFamily="34" charset="0"/>
              </a:rPr>
              <a:t>Thorsten also gave a whole presentation about "Broadcasting yourself" -  easy steps to record yourself and create a (backup) session recording on your own. If you want to invest your time and dive deeper, take a look at his recordings and notes:</a:t>
            </a:r>
            <a:endParaRPr lang="de-DE" sz="900">
              <a:latin typeface="Aptos" panose="020B0004020202020204" pitchFamily="34" charset="0"/>
            </a:endParaRPr>
          </a:p>
          <a:p>
            <a:pPr>
              <a:lnSpc>
                <a:spcPct val="110000"/>
              </a:lnSpc>
              <a:spcAft>
                <a:spcPts val="1000"/>
              </a:spcAft>
            </a:pPr>
            <a:r>
              <a:rPr lang="de-DE" sz="900">
                <a:latin typeface="Aptos" panose="020B0004020202020204" pitchFamily="34" charset="0"/>
                <a:hlinkClick r:id="rId5"/>
              </a:rPr>
              <a:t>https://vimeo.com/thorstenbutz/byourself</a:t>
            </a:r>
            <a:endParaRPr lang="de-DE" sz="900">
              <a:latin typeface="Aptos" panose="020B0004020202020204" pitchFamily="34" charset="0"/>
            </a:endParaRPr>
          </a:p>
          <a:p>
            <a:pPr>
              <a:lnSpc>
                <a:spcPct val="110000"/>
              </a:lnSpc>
            </a:pPr>
            <a:r>
              <a:rPr lang="en-US" sz="900">
                <a:latin typeface="Aptos" panose="020B0004020202020204" pitchFamily="34" charset="0"/>
              </a:rPr>
              <a:t>This is of course completely voluntary, but perhaps you will find it helpful. </a:t>
            </a: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en-US" sz="900">
              <a:latin typeface="Aptos" panose="020B0004020202020204" pitchFamily="34" charset="0"/>
            </a:endParaRPr>
          </a:p>
          <a:p>
            <a:pPr>
              <a:lnSpc>
                <a:spcPct val="110000"/>
              </a:lnSpc>
            </a:pPr>
            <a:endParaRPr lang="de-DE" sz="900">
              <a:latin typeface="Aptos" panose="020B0004020202020204" pitchFamily="34" charset="0"/>
            </a:endParaRPr>
          </a:p>
          <a:p>
            <a:pPr>
              <a:lnSpc>
                <a:spcPct val="110000"/>
              </a:lnSpc>
            </a:pPr>
            <a:endParaRPr lang="en-DE" sz="900">
              <a:latin typeface="Aptos" panose="020B0004020202020204" pitchFamily="34" charset="0"/>
            </a:endParaRPr>
          </a:p>
        </p:txBody>
      </p:sp>
    </p:spTree>
    <p:extLst>
      <p:ext uri="{BB962C8B-B14F-4D97-AF65-F5344CB8AC3E}">
        <p14:creationId xmlns:p14="http://schemas.microsoft.com/office/powerpoint/2010/main" val="414027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7EEB4-6A74-50BF-B48F-676B98B8F2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912AE67-1368-1840-2468-05500495C29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8E12071-C89A-470E-67DD-10C75464FE30}"/>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FD94182D-B433-93BA-DEC0-5A7A2C86A77F}"/>
              </a:ext>
            </a:extLst>
          </p:cNvPr>
          <p:cNvSpPr>
            <a:spLocks noGrp="1"/>
          </p:cNvSpPr>
          <p:nvPr>
            <p:ph type="sldNum" sz="quarter" idx="5"/>
          </p:nvPr>
        </p:nvSpPr>
        <p:spPr/>
        <p:txBody>
          <a:bodyPr/>
          <a:lstStyle/>
          <a:p>
            <a:fld id="{A7839206-A81D-4F76-8486-302187992F73}" type="slidenum">
              <a:rPr lang="en-GB" smtClean="0"/>
              <a:t>13</a:t>
            </a:fld>
            <a:endParaRPr lang="en-GB"/>
          </a:p>
        </p:txBody>
      </p:sp>
    </p:spTree>
    <p:extLst>
      <p:ext uri="{BB962C8B-B14F-4D97-AF65-F5344CB8AC3E}">
        <p14:creationId xmlns:p14="http://schemas.microsoft.com/office/powerpoint/2010/main" val="2471256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–&gt; green -&gt; refactor demo</a:t>
            </a:r>
          </a:p>
          <a:p>
            <a:endParaRPr lang="en-US" dirty="0"/>
          </a:p>
          <a:p>
            <a:r>
              <a:rPr lang="en-US" dirty="0"/>
              <a:t>Demo1</a:t>
            </a:r>
            <a:endParaRPr lang="en-SE" dirty="0"/>
          </a:p>
        </p:txBody>
      </p:sp>
      <p:sp>
        <p:nvSpPr>
          <p:cNvPr id="4" name="Slide Number Placeholder 3"/>
          <p:cNvSpPr>
            <a:spLocks noGrp="1"/>
          </p:cNvSpPr>
          <p:nvPr>
            <p:ph type="sldNum" sz="quarter" idx="5"/>
          </p:nvPr>
        </p:nvSpPr>
        <p:spPr/>
        <p:txBody>
          <a:bodyPr/>
          <a:lstStyle/>
          <a:p>
            <a:fld id="{A7839206-A81D-4F76-8486-302187992F73}" type="slidenum">
              <a:rPr lang="en-GB" smtClean="0"/>
              <a:t>14</a:t>
            </a:fld>
            <a:endParaRPr lang="en-GB"/>
          </a:p>
        </p:txBody>
      </p:sp>
    </p:spTree>
    <p:extLst>
      <p:ext uri="{BB962C8B-B14F-4D97-AF65-F5344CB8AC3E}">
        <p14:creationId xmlns:p14="http://schemas.microsoft.com/office/powerpoint/2010/main" val="4038611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CA9BA-46F4-B508-CF6B-3051A758713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CFB6117-4DED-5800-8E71-985587821C7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34DB55F-D607-5BAE-24C1-931A02816321}"/>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F5DBC048-486D-F577-8228-5FDA0878D3E1}"/>
              </a:ext>
            </a:extLst>
          </p:cNvPr>
          <p:cNvSpPr>
            <a:spLocks noGrp="1"/>
          </p:cNvSpPr>
          <p:nvPr>
            <p:ph type="sldNum" sz="quarter" idx="5"/>
          </p:nvPr>
        </p:nvSpPr>
        <p:spPr/>
        <p:txBody>
          <a:bodyPr/>
          <a:lstStyle/>
          <a:p>
            <a:fld id="{A7839206-A81D-4F76-8486-302187992F73}" type="slidenum">
              <a:rPr lang="en-GB" smtClean="0"/>
              <a:t>15</a:t>
            </a:fld>
            <a:endParaRPr lang="en-GB"/>
          </a:p>
        </p:txBody>
      </p:sp>
    </p:spTree>
    <p:extLst>
      <p:ext uri="{BB962C8B-B14F-4D97-AF65-F5344CB8AC3E}">
        <p14:creationId xmlns:p14="http://schemas.microsoft.com/office/powerpoint/2010/main" val="1890648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8080A-BC8C-6A2A-A8DC-39BFA4E63D5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DBC95EC-27E3-2B52-8FA6-E36F0307A3A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906BA97-314A-62B0-4DE4-C0F414899A78}"/>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87BFD07F-343C-4DB6-AC26-9A5D9A3B9897}"/>
              </a:ext>
            </a:extLst>
          </p:cNvPr>
          <p:cNvSpPr>
            <a:spLocks noGrp="1"/>
          </p:cNvSpPr>
          <p:nvPr>
            <p:ph type="sldNum" sz="quarter" idx="5"/>
          </p:nvPr>
        </p:nvSpPr>
        <p:spPr/>
        <p:txBody>
          <a:bodyPr/>
          <a:lstStyle/>
          <a:p>
            <a:fld id="{A7839206-A81D-4F76-8486-302187992F73}" type="slidenum">
              <a:rPr lang="en-GB" smtClean="0"/>
              <a:t>16</a:t>
            </a:fld>
            <a:endParaRPr lang="en-GB"/>
          </a:p>
        </p:txBody>
      </p:sp>
    </p:spTree>
    <p:extLst>
      <p:ext uri="{BB962C8B-B14F-4D97-AF65-F5344CB8AC3E}">
        <p14:creationId xmlns:p14="http://schemas.microsoft.com/office/powerpoint/2010/main" val="3726830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7839206-A81D-4F76-8486-302187992F73}" type="slidenum">
              <a:rPr lang="en-GB" smtClean="0"/>
              <a:t>17</a:t>
            </a:fld>
            <a:endParaRPr lang="en-GB"/>
          </a:p>
        </p:txBody>
      </p:sp>
    </p:spTree>
    <p:extLst>
      <p:ext uri="{BB962C8B-B14F-4D97-AF65-F5344CB8AC3E}">
        <p14:creationId xmlns:p14="http://schemas.microsoft.com/office/powerpoint/2010/main" val="3219007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B0E4C-A24F-C8B7-CEFE-78C8185333A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540F4F0-F932-FE7F-B043-90D73401CCE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8FB4DBB-07F0-6939-C725-DE6D8A8DE66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B4682828-E78B-5DCA-7C9E-5A4A0FC3DD45}"/>
              </a:ext>
            </a:extLst>
          </p:cNvPr>
          <p:cNvSpPr>
            <a:spLocks noGrp="1"/>
          </p:cNvSpPr>
          <p:nvPr>
            <p:ph type="sldNum" sz="quarter" idx="5"/>
          </p:nvPr>
        </p:nvSpPr>
        <p:spPr/>
        <p:txBody>
          <a:bodyPr/>
          <a:lstStyle/>
          <a:p>
            <a:fld id="{A7839206-A81D-4F76-8486-302187992F73}" type="slidenum">
              <a:rPr lang="en-GB" smtClean="0"/>
              <a:t>18</a:t>
            </a:fld>
            <a:endParaRPr lang="en-GB"/>
          </a:p>
        </p:txBody>
      </p:sp>
    </p:spTree>
    <p:extLst>
      <p:ext uri="{BB962C8B-B14F-4D97-AF65-F5344CB8AC3E}">
        <p14:creationId xmlns:p14="http://schemas.microsoft.com/office/powerpoint/2010/main" val="3966711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1EDB7-149D-5B0B-6291-1EB883D29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FE516-2619-729D-D1EC-0A9AFE885B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EB33AA-38E7-7807-9EB9-B2F18BF638E9}"/>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E3634D50-77A4-F685-AEEE-255C3014205C}"/>
              </a:ext>
            </a:extLst>
          </p:cNvPr>
          <p:cNvSpPr>
            <a:spLocks noGrp="1"/>
          </p:cNvSpPr>
          <p:nvPr>
            <p:ph type="sldNum" sz="quarter" idx="5"/>
          </p:nvPr>
        </p:nvSpPr>
        <p:spPr/>
        <p:txBody>
          <a:bodyPr/>
          <a:lstStyle/>
          <a:p>
            <a:fld id="{A7839206-A81D-4F76-8486-302187992F73}" type="slidenum">
              <a:rPr lang="en-GB" smtClean="0"/>
              <a:t>19</a:t>
            </a:fld>
            <a:endParaRPr lang="en-GB"/>
          </a:p>
        </p:txBody>
      </p:sp>
    </p:spTree>
    <p:extLst>
      <p:ext uri="{BB962C8B-B14F-4D97-AF65-F5344CB8AC3E}">
        <p14:creationId xmlns:p14="http://schemas.microsoft.com/office/powerpoint/2010/main" val="1146395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7E12A-DF82-6AAF-89E3-F58EF213CA9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019396D-0BBA-0522-CBAC-F19A01400BB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8B503C8-D4D5-C89E-A9F9-F23FFB77B97A}"/>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7D1B921E-DB24-7598-1D0A-C0BB025BEA4C}"/>
              </a:ext>
            </a:extLst>
          </p:cNvPr>
          <p:cNvSpPr>
            <a:spLocks noGrp="1"/>
          </p:cNvSpPr>
          <p:nvPr>
            <p:ph type="sldNum" sz="quarter" idx="5"/>
          </p:nvPr>
        </p:nvSpPr>
        <p:spPr/>
        <p:txBody>
          <a:bodyPr/>
          <a:lstStyle/>
          <a:p>
            <a:fld id="{A7839206-A81D-4F76-8486-302187992F73}" type="slidenum">
              <a:rPr lang="en-GB" smtClean="0"/>
              <a:t>20</a:t>
            </a:fld>
            <a:endParaRPr lang="en-GB"/>
          </a:p>
        </p:txBody>
      </p:sp>
    </p:spTree>
    <p:extLst>
      <p:ext uri="{BB962C8B-B14F-4D97-AF65-F5344CB8AC3E}">
        <p14:creationId xmlns:p14="http://schemas.microsoft.com/office/powerpoint/2010/main" val="1739195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A7839206-A81D-4F76-8486-302187992F73}" type="slidenum">
              <a:rPr lang="en-GB" smtClean="0"/>
              <a:t>21</a:t>
            </a:fld>
            <a:endParaRPr lang="en-GB"/>
          </a:p>
        </p:txBody>
      </p:sp>
    </p:spTree>
    <p:extLst>
      <p:ext uri="{BB962C8B-B14F-4D97-AF65-F5344CB8AC3E}">
        <p14:creationId xmlns:p14="http://schemas.microsoft.com/office/powerpoint/2010/main" val="3235533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AEAE9-03A5-3688-5A70-B685DC0ED00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4E55D7E-D926-C117-5DB1-E962C254988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F715341-3C3E-01E4-1C48-C1FFC00D6052}"/>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2EEF836-110D-C7AF-8C46-A6281EF6A510}"/>
              </a:ext>
            </a:extLst>
          </p:cNvPr>
          <p:cNvSpPr>
            <a:spLocks noGrp="1"/>
          </p:cNvSpPr>
          <p:nvPr>
            <p:ph type="sldNum" sz="quarter" idx="5"/>
          </p:nvPr>
        </p:nvSpPr>
        <p:spPr/>
        <p:txBody>
          <a:bodyPr/>
          <a:lstStyle/>
          <a:p>
            <a:fld id="{A7839206-A81D-4F76-8486-302187992F73}" type="slidenum">
              <a:rPr lang="en-GB" smtClean="0"/>
              <a:t>22</a:t>
            </a:fld>
            <a:endParaRPr lang="en-GB"/>
          </a:p>
        </p:txBody>
      </p:sp>
    </p:spTree>
    <p:extLst>
      <p:ext uri="{BB962C8B-B14F-4D97-AF65-F5344CB8AC3E}">
        <p14:creationId xmlns:p14="http://schemas.microsoft.com/office/powerpoint/2010/main" val="2025759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3D97D-590A-B148-DCBB-130873A197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F154D3C-40E3-6F94-840D-4D3D48B49F8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CFCBBFC-8DE7-6A2C-1A8C-998C60B46D4A}"/>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CE23A898-7330-0C3B-BA6D-38102E7A46CE}"/>
              </a:ext>
            </a:extLst>
          </p:cNvPr>
          <p:cNvSpPr>
            <a:spLocks noGrp="1"/>
          </p:cNvSpPr>
          <p:nvPr>
            <p:ph type="sldNum" sz="quarter" idx="5"/>
          </p:nvPr>
        </p:nvSpPr>
        <p:spPr/>
        <p:txBody>
          <a:bodyPr/>
          <a:lstStyle/>
          <a:p>
            <a:fld id="{A7839206-A81D-4F76-8486-302187992F73}" type="slidenum">
              <a:rPr lang="en-GB" smtClean="0"/>
              <a:t>2</a:t>
            </a:fld>
            <a:endParaRPr lang="en-GB"/>
          </a:p>
        </p:txBody>
      </p:sp>
    </p:spTree>
    <p:extLst>
      <p:ext uri="{BB962C8B-B14F-4D97-AF65-F5344CB8AC3E}">
        <p14:creationId xmlns:p14="http://schemas.microsoft.com/office/powerpoint/2010/main" val="1881378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AE709-03C9-F3E4-3E71-70011AA63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4B872-9B00-FE2A-14DF-0078FD75E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E5270-14C7-D6F5-FCC5-E092274720EA}"/>
              </a:ext>
            </a:extLst>
          </p:cNvPr>
          <p:cNvSpPr>
            <a:spLocks noGrp="1"/>
          </p:cNvSpPr>
          <p:nvPr>
            <p:ph type="body" idx="1"/>
          </p:nvPr>
        </p:nvSpPr>
        <p:spPr/>
        <p:txBody>
          <a:bodyPr/>
          <a:lstStyle/>
          <a:p>
            <a:r>
              <a:rPr lang="en-GB" dirty="0"/>
              <a:t>Demo ADOPS – Module testing</a:t>
            </a:r>
            <a:endParaRPr lang="en-SE" dirty="0"/>
          </a:p>
        </p:txBody>
      </p:sp>
      <p:sp>
        <p:nvSpPr>
          <p:cNvPr id="4" name="Slide Number Placeholder 3">
            <a:extLst>
              <a:ext uri="{FF2B5EF4-FFF2-40B4-BE49-F238E27FC236}">
                <a16:creationId xmlns:a16="http://schemas.microsoft.com/office/drawing/2014/main" id="{262B3707-426F-E199-7CCB-16A1907A4D6E}"/>
              </a:ext>
            </a:extLst>
          </p:cNvPr>
          <p:cNvSpPr>
            <a:spLocks noGrp="1"/>
          </p:cNvSpPr>
          <p:nvPr>
            <p:ph type="sldNum" sz="quarter" idx="5"/>
          </p:nvPr>
        </p:nvSpPr>
        <p:spPr/>
        <p:txBody>
          <a:bodyPr/>
          <a:lstStyle/>
          <a:p>
            <a:fld id="{A7839206-A81D-4F76-8486-302187992F73}" type="slidenum">
              <a:rPr lang="en-GB" smtClean="0"/>
              <a:t>23</a:t>
            </a:fld>
            <a:endParaRPr lang="en-GB"/>
          </a:p>
        </p:txBody>
      </p:sp>
    </p:spTree>
    <p:extLst>
      <p:ext uri="{BB962C8B-B14F-4D97-AF65-F5344CB8AC3E}">
        <p14:creationId xmlns:p14="http://schemas.microsoft.com/office/powerpoint/2010/main" val="2300734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1EB08-2FB8-2D0D-9087-40704EB5C2E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D3C11C4-4F3B-3FFC-04AC-E317005F66E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989B7F8-8374-E3D8-68FC-1D093089543F}"/>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243F431C-A747-5B1E-87E3-49AC538BBE9B}"/>
              </a:ext>
            </a:extLst>
          </p:cNvPr>
          <p:cNvSpPr>
            <a:spLocks noGrp="1"/>
          </p:cNvSpPr>
          <p:nvPr>
            <p:ph type="sldNum" sz="quarter" idx="5"/>
          </p:nvPr>
        </p:nvSpPr>
        <p:spPr/>
        <p:txBody>
          <a:bodyPr/>
          <a:lstStyle/>
          <a:p>
            <a:fld id="{A7839206-A81D-4F76-8486-302187992F73}" type="slidenum">
              <a:rPr lang="en-GB" smtClean="0"/>
              <a:t>24</a:t>
            </a:fld>
            <a:endParaRPr lang="en-GB"/>
          </a:p>
        </p:txBody>
      </p:sp>
    </p:spTree>
    <p:extLst>
      <p:ext uri="{BB962C8B-B14F-4D97-AF65-F5344CB8AC3E}">
        <p14:creationId xmlns:p14="http://schemas.microsoft.com/office/powerpoint/2010/main" val="75263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AA80-AF07-1EE5-A044-805727D2AD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FCC8E-23AE-127D-D265-5B3FA94023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5ECDC-30F7-4024-2D63-787593BB8DE9}"/>
              </a:ext>
            </a:extLst>
          </p:cNvPr>
          <p:cNvSpPr>
            <a:spLocks noGrp="1"/>
          </p:cNvSpPr>
          <p:nvPr>
            <p:ph type="body" idx="1"/>
          </p:nvPr>
        </p:nvSpPr>
        <p:spPr/>
        <p:txBody>
          <a:bodyPr/>
          <a:lstStyle/>
          <a:p>
            <a:r>
              <a:rPr lang="en-GB" dirty="0"/>
              <a:t>Leave a message for tomorrow – a red test</a:t>
            </a:r>
          </a:p>
          <a:p>
            <a:r>
              <a:rPr lang="en-GB" dirty="0"/>
              <a:t>Start the day by seeing “Oh, this was what I was supposed to solve!”</a:t>
            </a:r>
          </a:p>
          <a:p>
            <a:endParaRPr lang="en-GB" dirty="0"/>
          </a:p>
          <a:p>
            <a:r>
              <a:rPr lang="en-GB" dirty="0"/>
              <a:t>Add a test for “Potato”</a:t>
            </a:r>
          </a:p>
        </p:txBody>
      </p:sp>
      <p:sp>
        <p:nvSpPr>
          <p:cNvPr id="4" name="Slide Number Placeholder 3">
            <a:extLst>
              <a:ext uri="{FF2B5EF4-FFF2-40B4-BE49-F238E27FC236}">
                <a16:creationId xmlns:a16="http://schemas.microsoft.com/office/drawing/2014/main" id="{E896130A-3E61-459D-34CA-424F3C1DCBD6}"/>
              </a:ext>
            </a:extLst>
          </p:cNvPr>
          <p:cNvSpPr>
            <a:spLocks noGrp="1"/>
          </p:cNvSpPr>
          <p:nvPr>
            <p:ph type="sldNum" sz="quarter" idx="5"/>
          </p:nvPr>
        </p:nvSpPr>
        <p:spPr/>
        <p:txBody>
          <a:bodyPr/>
          <a:lstStyle/>
          <a:p>
            <a:fld id="{A7839206-A81D-4F76-8486-302187992F73}" type="slidenum">
              <a:rPr lang="en-GB" smtClean="0"/>
              <a:t>25</a:t>
            </a:fld>
            <a:endParaRPr lang="en-GB"/>
          </a:p>
        </p:txBody>
      </p:sp>
    </p:spTree>
    <p:extLst>
      <p:ext uri="{BB962C8B-B14F-4D97-AF65-F5344CB8AC3E}">
        <p14:creationId xmlns:p14="http://schemas.microsoft.com/office/powerpoint/2010/main" val="2386974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8FE8B-F6C2-E4AE-38F7-B6578F295A0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70056F-67F0-4535-A3FC-11692EC3642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EDE5800-62B9-7300-2B8F-21793FFB7A9C}"/>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B43A386E-9D63-68E3-2E93-9AA658773735}"/>
              </a:ext>
            </a:extLst>
          </p:cNvPr>
          <p:cNvSpPr>
            <a:spLocks noGrp="1"/>
          </p:cNvSpPr>
          <p:nvPr>
            <p:ph type="sldNum" sz="quarter" idx="5"/>
          </p:nvPr>
        </p:nvSpPr>
        <p:spPr/>
        <p:txBody>
          <a:bodyPr/>
          <a:lstStyle/>
          <a:p>
            <a:fld id="{A7839206-A81D-4F76-8486-302187992F73}" type="slidenum">
              <a:rPr lang="en-GB" smtClean="0"/>
              <a:t>26</a:t>
            </a:fld>
            <a:endParaRPr lang="en-GB"/>
          </a:p>
        </p:txBody>
      </p:sp>
    </p:spTree>
    <p:extLst>
      <p:ext uri="{BB962C8B-B14F-4D97-AF65-F5344CB8AC3E}">
        <p14:creationId xmlns:p14="http://schemas.microsoft.com/office/powerpoint/2010/main" val="1530694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B223F-5660-D86F-7AC9-3D56ACCB79D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B83CD82-93D9-97E5-EAA5-E3D890E465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B5623F7-62D7-6770-8950-A431FD0B3B66}"/>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E86D5E-F01B-BA41-F7B8-4FBEFCE4FF25}"/>
              </a:ext>
            </a:extLst>
          </p:cNvPr>
          <p:cNvSpPr>
            <a:spLocks noGrp="1"/>
          </p:cNvSpPr>
          <p:nvPr>
            <p:ph type="sldNum" sz="quarter" idx="5"/>
          </p:nvPr>
        </p:nvSpPr>
        <p:spPr/>
        <p:txBody>
          <a:bodyPr/>
          <a:lstStyle/>
          <a:p>
            <a:fld id="{A7839206-A81D-4F76-8486-302187992F73}" type="slidenum">
              <a:rPr lang="en-GB" smtClean="0"/>
              <a:t>27</a:t>
            </a:fld>
            <a:endParaRPr lang="en-GB"/>
          </a:p>
        </p:txBody>
      </p:sp>
    </p:spTree>
    <p:extLst>
      <p:ext uri="{BB962C8B-B14F-4D97-AF65-F5344CB8AC3E}">
        <p14:creationId xmlns:p14="http://schemas.microsoft.com/office/powerpoint/2010/main" val="677208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3</a:t>
            </a:fld>
            <a:endParaRPr lang="en-GB"/>
          </a:p>
        </p:txBody>
      </p:sp>
    </p:spTree>
    <p:extLst>
      <p:ext uri="{BB962C8B-B14F-4D97-AF65-F5344CB8AC3E}">
        <p14:creationId xmlns:p14="http://schemas.microsoft.com/office/powerpoint/2010/main" val="302026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4</a:t>
            </a:fld>
            <a:endParaRPr lang="en-GB"/>
          </a:p>
        </p:txBody>
      </p:sp>
    </p:spTree>
    <p:extLst>
      <p:ext uri="{BB962C8B-B14F-4D97-AF65-F5344CB8AC3E}">
        <p14:creationId xmlns:p14="http://schemas.microsoft.com/office/powerpoint/2010/main" val="4198534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5</a:t>
            </a:fld>
            <a:endParaRPr lang="en-GB"/>
          </a:p>
        </p:txBody>
      </p:sp>
    </p:spTree>
    <p:extLst>
      <p:ext uri="{BB962C8B-B14F-4D97-AF65-F5344CB8AC3E}">
        <p14:creationId xmlns:p14="http://schemas.microsoft.com/office/powerpoint/2010/main" val="18827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A7839206-A81D-4F76-8486-302187992F73}" type="slidenum">
              <a:rPr lang="en-GB" smtClean="0"/>
              <a:t>6</a:t>
            </a:fld>
            <a:endParaRPr lang="en-GB"/>
          </a:p>
        </p:txBody>
      </p:sp>
    </p:spTree>
    <p:extLst>
      <p:ext uri="{BB962C8B-B14F-4D97-AF65-F5344CB8AC3E}">
        <p14:creationId xmlns:p14="http://schemas.microsoft.com/office/powerpoint/2010/main" val="216672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7839206-A81D-4F76-8486-302187992F73}" type="slidenum">
              <a:rPr lang="en-GB" smtClean="0"/>
              <a:t>10</a:t>
            </a:fld>
            <a:endParaRPr lang="en-GB"/>
          </a:p>
        </p:txBody>
      </p:sp>
    </p:spTree>
    <p:extLst>
      <p:ext uri="{BB962C8B-B14F-4D97-AF65-F5344CB8AC3E}">
        <p14:creationId xmlns:p14="http://schemas.microsoft.com/office/powerpoint/2010/main" val="339095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332F5-4DBB-0CC6-87B5-C7DE20219D0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424FAB-343D-F4F0-71B0-F0AF945A6B1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6D9C141-7D97-FBBB-14D6-28071322D292}"/>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EFE93FE3-88CA-41D4-D8A6-80C6AF72CCFC}"/>
              </a:ext>
            </a:extLst>
          </p:cNvPr>
          <p:cNvSpPr>
            <a:spLocks noGrp="1"/>
          </p:cNvSpPr>
          <p:nvPr>
            <p:ph type="sldNum" sz="quarter" idx="5"/>
          </p:nvPr>
        </p:nvSpPr>
        <p:spPr/>
        <p:txBody>
          <a:bodyPr/>
          <a:lstStyle/>
          <a:p>
            <a:fld id="{A7839206-A81D-4F76-8486-302187992F73}" type="slidenum">
              <a:rPr lang="en-GB" smtClean="0"/>
              <a:t>11</a:t>
            </a:fld>
            <a:endParaRPr lang="en-GB"/>
          </a:p>
        </p:txBody>
      </p:sp>
    </p:spTree>
    <p:extLst>
      <p:ext uri="{BB962C8B-B14F-4D97-AF65-F5344CB8AC3E}">
        <p14:creationId xmlns:p14="http://schemas.microsoft.com/office/powerpoint/2010/main" val="335561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975AF-01D5-768B-6D6F-3763B09F2FB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C5456C7-AC2F-32DA-5524-112A74622E5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3566BC0-0A49-CE13-67F8-88A306445D60}"/>
              </a:ext>
            </a:extLst>
          </p:cNvPr>
          <p:cNvSpPr>
            <a:spLocks noGrp="1"/>
          </p:cNvSpPr>
          <p:nvPr>
            <p:ph type="body" idx="1"/>
          </p:nvPr>
        </p:nvSpPr>
        <p:spPr/>
        <p:txBody>
          <a:bodyPr/>
          <a:lstStyle/>
          <a:p>
            <a:endParaRPr lang="en-GB" dirty="0"/>
          </a:p>
        </p:txBody>
      </p:sp>
      <p:sp>
        <p:nvSpPr>
          <p:cNvPr id="4" name="Espace réservé du numéro de diapositive 3">
            <a:extLst>
              <a:ext uri="{FF2B5EF4-FFF2-40B4-BE49-F238E27FC236}">
                <a16:creationId xmlns:a16="http://schemas.microsoft.com/office/drawing/2014/main" id="{F1D7E7CB-D8B3-4165-4D5B-3F1BC8874DCD}"/>
              </a:ext>
            </a:extLst>
          </p:cNvPr>
          <p:cNvSpPr>
            <a:spLocks noGrp="1"/>
          </p:cNvSpPr>
          <p:nvPr>
            <p:ph type="sldNum" sz="quarter" idx="5"/>
          </p:nvPr>
        </p:nvSpPr>
        <p:spPr/>
        <p:txBody>
          <a:bodyPr/>
          <a:lstStyle/>
          <a:p>
            <a:fld id="{A7839206-A81D-4F76-8486-302187992F73}" type="slidenum">
              <a:rPr lang="en-GB" smtClean="0"/>
              <a:t>12</a:t>
            </a:fld>
            <a:endParaRPr lang="en-GB"/>
          </a:p>
        </p:txBody>
      </p:sp>
    </p:spTree>
    <p:extLst>
      <p:ext uri="{BB962C8B-B14F-4D97-AF65-F5344CB8AC3E}">
        <p14:creationId xmlns:p14="http://schemas.microsoft.com/office/powerpoint/2010/main" val="4285049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342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D26B-2105-B752-1559-A5E7E358065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0CB2030-5E24-3C76-AF6E-BEABDB29D9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0EF88D-DEBE-FA6D-7C2B-49DE203B9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302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F04B-2070-B32A-26F9-689ACEB1798E}"/>
              </a:ext>
            </a:extLst>
          </p:cNvPr>
          <p:cNvSpPr>
            <a:spLocks noGrp="1"/>
          </p:cNvSpPr>
          <p:nvPr>
            <p:ph type="title"/>
          </p:nvPr>
        </p:nvSpPr>
        <p:spPr>
          <a:xfrm>
            <a:off x="839788" y="365125"/>
            <a:ext cx="9721532"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4351C8F-389D-6D1D-529E-8F7B5D2561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7AB8FD-3AC0-420A-CD1A-4BB2C4DEB2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2E0881B-0B39-A9CB-08B8-7FA6C0D98A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27CCB1-27F7-D503-AC18-183950FAE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54728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4D49-1A5A-DFCF-8CA7-93B2889E2B5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165019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470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1FA22-F0C4-1510-0E4C-953C802C4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786368D-1D41-F3F9-3D07-85EFF2CFBC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B83765E-1500-5380-7D29-9BED9AFAFC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964134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19606-9316-A7A0-65BC-635A494F00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637042-5D0D-C650-5659-376D12BF8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EF090A-47F3-1576-D5A3-105EE33762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74897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3B042-3840-06BB-E1DF-E9094D81989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CC1C5E-7112-083E-8A66-4B30A4DD39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7364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blac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41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blue">
    <p:bg>
      <p:bgPr>
        <a:solidFill>
          <a:srgbClr val="34629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61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66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s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659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4C786-AD10-7D88-1933-9D7659D256DF}"/>
              </a:ext>
            </a:extLst>
          </p:cNvPr>
          <p:cNvSpPr>
            <a:spLocks noGrp="1"/>
          </p:cNvSpPr>
          <p:nvPr>
            <p:ph idx="1" hasCustomPrompt="1"/>
          </p:nvPr>
        </p:nvSpPr>
        <p:spPr>
          <a:xfrm>
            <a:off x="3467314" y="1852863"/>
            <a:ext cx="7886486" cy="4324100"/>
          </a:xfrm>
          <a:prstGeom prst="rect">
            <a:avLst/>
          </a:prstGeom>
        </p:spPr>
        <p:txBody>
          <a:bodyPr vert="horz" lIns="91440" tIns="45720" rIns="91440" bIns="45720" rtlCol="0">
            <a:normAutofit/>
          </a:bodyPr>
          <a:lstStyle>
            <a:lvl1pPr>
              <a:defRPr/>
            </a:lvl1pPr>
          </a:lstStyle>
          <a:p>
            <a:pPr lvl="0"/>
            <a:r>
              <a:rPr lang="en-US" dirty="0"/>
              <a:t>MVP, MCP, And lots of other cool titles</a:t>
            </a:r>
          </a:p>
          <a:p>
            <a:pPr lvl="0"/>
            <a:r>
              <a:rPr lang="en-US" dirty="0"/>
              <a:t>Consultant @ Knowledge Factory, Advania</a:t>
            </a:r>
            <a:endParaRPr lang="en-GB" dirty="0"/>
          </a:p>
        </p:txBody>
      </p:sp>
      <p:sp>
        <p:nvSpPr>
          <p:cNvPr id="4" name="Title Placeholder 1">
            <a:extLst>
              <a:ext uri="{FF2B5EF4-FFF2-40B4-BE49-F238E27FC236}">
                <a16:creationId xmlns:a16="http://schemas.microsoft.com/office/drawing/2014/main" id="{1BA7B894-6BCA-2B29-BA04-8AAB1735BFFD}"/>
              </a:ext>
            </a:extLst>
          </p:cNvPr>
          <p:cNvSpPr>
            <a:spLocks noGrp="1"/>
          </p:cNvSpPr>
          <p:nvPr>
            <p:ph type="title" hasCustomPrompt="1"/>
          </p:nvPr>
        </p:nvSpPr>
        <p:spPr>
          <a:xfrm>
            <a:off x="3467313" y="324853"/>
            <a:ext cx="7886485" cy="1325563"/>
          </a:xfrm>
          <a:prstGeom prst="rect">
            <a:avLst/>
          </a:prstGeom>
        </p:spPr>
        <p:txBody>
          <a:bodyPr vert="horz" lIns="91440" tIns="45720" rIns="91440" bIns="45720" rtlCol="0" anchor="ctr">
            <a:normAutofit/>
          </a:bodyPr>
          <a:lstStyle>
            <a:lvl1pPr>
              <a:defRPr/>
            </a:lvl1pPr>
          </a:lstStyle>
          <a:p>
            <a:r>
              <a:rPr lang="en-US" dirty="0"/>
              <a:t>Björn Sundling</a:t>
            </a:r>
            <a:endParaRPr lang="en-GB" dirty="0"/>
          </a:p>
        </p:txBody>
      </p:sp>
    </p:spTree>
    <p:extLst>
      <p:ext uri="{BB962C8B-B14F-4D97-AF65-F5344CB8AC3E}">
        <p14:creationId xmlns:p14="http://schemas.microsoft.com/office/powerpoint/2010/main" val="160337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F0C1-723F-8331-7203-2AD1CA3085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200EBD9-8D5A-98D4-BC92-CE5E1C756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4172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3D202-8931-7832-6C93-86B82B68652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5BBC0C-D418-7F75-653D-7BD01A94CB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280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93987-4D9C-734A-F0DD-FA7C5E5BFD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8C8F2A-06F7-926F-11A3-0E18B5E01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76032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6.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1.png"/><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4.xml"/><Relationship Id="rId5" Type="http://schemas.openxmlformats.org/officeDocument/2006/relationships/slideLayout" Target="../slideLayouts/slideLayout11.xml"/><Relationship Id="rId15" Type="http://schemas.openxmlformats.org/officeDocument/2006/relationships/image" Target="../media/image4.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descr="Une image contenant texte&#10;&#10;Description générée automatiquement">
            <a:extLst>
              <a:ext uri="{FF2B5EF4-FFF2-40B4-BE49-F238E27FC236}">
                <a16:creationId xmlns:a16="http://schemas.microsoft.com/office/drawing/2014/main" id="{46B6AA1A-3151-3AC2-83FB-1C6A4D626CE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1184" y="0"/>
            <a:ext cx="12189631" cy="6858000"/>
          </a:xfrm>
          <a:prstGeom prst="rect">
            <a:avLst/>
          </a:prstGeom>
        </p:spPr>
      </p:pic>
      <p:pic>
        <p:nvPicPr>
          <p:cNvPr id="3" name="Image 2">
            <a:extLst>
              <a:ext uri="{FF2B5EF4-FFF2-40B4-BE49-F238E27FC236}">
                <a16:creationId xmlns:a16="http://schemas.microsoft.com/office/drawing/2014/main" id="{E38E8CAF-D224-9556-511F-8D65E9383F2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10591" y="137310"/>
            <a:ext cx="4166241" cy="1426795"/>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4BAF5A96-834B-D12C-CB6C-63FE0247752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08900" y="6138849"/>
            <a:ext cx="2720050" cy="528285"/>
          </a:xfrm>
          <a:prstGeom prst="rect">
            <a:avLst/>
          </a:prstGeom>
        </p:spPr>
      </p:pic>
    </p:spTree>
    <p:extLst>
      <p:ext uri="{BB962C8B-B14F-4D97-AF65-F5344CB8AC3E}">
        <p14:creationId xmlns:p14="http://schemas.microsoft.com/office/powerpoint/2010/main" val="1739929472"/>
      </p:ext>
    </p:extLst>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427B60B6-58D4-7B9F-C29A-CE66AF93F596}"/>
              </a:ext>
            </a:extLst>
          </p:cNvPr>
          <p:cNvSpPr txBox="1">
            <a:spLocks/>
          </p:cNvSpPr>
          <p:nvPr userDrawn="1"/>
        </p:nvSpPr>
        <p:spPr>
          <a:xfrm>
            <a:off x="0" y="1"/>
            <a:ext cx="12192000" cy="6858000"/>
          </a:xfrm>
          <a:prstGeom prst="rect">
            <a:avLst/>
          </a:prstGeo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5000">
                <a:latin typeface="Stencil" panose="040409050D0802020404" pitchFamily="82" charset="0"/>
              </a:rPr>
              <a:t> </a:t>
            </a:r>
            <a:endParaRPr lang="en-DE" sz="25000">
              <a:latin typeface="Stencil" panose="040409050D0802020404" pitchFamily="82" charset="0"/>
            </a:endParaRPr>
          </a:p>
        </p:txBody>
      </p:sp>
    </p:spTree>
    <p:extLst>
      <p:ext uri="{BB962C8B-B14F-4D97-AF65-F5344CB8AC3E}">
        <p14:creationId xmlns:p14="http://schemas.microsoft.com/office/powerpoint/2010/main" val="201887762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E6A8F4F5-7628-E9E8-23A7-09169C6794F7}"/>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3" name="Espace réservé du numéro de diapositive 5">
            <a:extLst>
              <a:ext uri="{FF2B5EF4-FFF2-40B4-BE49-F238E27FC236}">
                <a16:creationId xmlns:a16="http://schemas.microsoft.com/office/drawing/2014/main" id="{1ADE233E-E064-4302-DEE8-2CF4FFF6AD57}"/>
              </a:ext>
            </a:extLst>
          </p:cNvPr>
          <p:cNvSpPr txBox="1">
            <a:spLocks/>
          </p:cNvSpPr>
          <p:nvPr userDrawn="1"/>
        </p:nvSpPr>
        <p:spPr>
          <a:xfrm>
            <a:off x="6953122" y="6366510"/>
            <a:ext cx="327780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&lt;- Stop supporting this place.</a:t>
            </a:r>
          </a:p>
        </p:txBody>
      </p:sp>
      <p:pic>
        <p:nvPicPr>
          <p:cNvPr id="4" name="Image 3" descr="Une image contenant capture d’écran, ligne, Graphique, Bleu électrique&#10;&#10;Description générée automatiquement">
            <a:extLst>
              <a:ext uri="{FF2B5EF4-FFF2-40B4-BE49-F238E27FC236}">
                <a16:creationId xmlns:a16="http://schemas.microsoft.com/office/drawing/2014/main" id="{8506B46B-1447-298C-E4E9-C582CDF9C0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63043" y="6422537"/>
            <a:ext cx="290079" cy="296824"/>
          </a:xfrm>
          <a:prstGeom prst="rect">
            <a:avLst/>
          </a:prstGeom>
        </p:spPr>
      </p:pic>
      <p:pic>
        <p:nvPicPr>
          <p:cNvPr id="5" name="Image 4" descr="Une image contenant papillon, Papillons de jour et de nuit, créativité&#10;&#10;Description générée automatiquement">
            <a:extLst>
              <a:ext uri="{FF2B5EF4-FFF2-40B4-BE49-F238E27FC236}">
                <a16:creationId xmlns:a16="http://schemas.microsoft.com/office/drawing/2014/main" id="{075C5C6E-1796-BAB9-2564-B5D5622DAB0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021149" y="6397376"/>
            <a:ext cx="366914" cy="321985"/>
          </a:xfrm>
          <a:prstGeom prst="rect">
            <a:avLst/>
          </a:prstGeom>
        </p:spPr>
      </p:pic>
      <p:sp>
        <p:nvSpPr>
          <p:cNvPr id="6" name="Espace réservé du numéro de diapositive 5">
            <a:extLst>
              <a:ext uri="{FF2B5EF4-FFF2-40B4-BE49-F238E27FC236}">
                <a16:creationId xmlns:a16="http://schemas.microsoft.com/office/drawing/2014/main" id="{8BE0E179-5BF9-319C-7C80-30126A93D526}"/>
              </a:ext>
            </a:extLst>
          </p:cNvPr>
          <p:cNvSpPr txBox="1">
            <a:spLocks/>
          </p:cNvSpPr>
          <p:nvPr userDrawn="1"/>
        </p:nvSpPr>
        <p:spPr>
          <a:xfrm>
            <a:off x="4379348" y="6375805"/>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@bjompen.com</a:t>
            </a:r>
          </a:p>
        </p:txBody>
      </p:sp>
    </p:spTree>
    <p:extLst>
      <p:ext uri="{BB962C8B-B14F-4D97-AF65-F5344CB8AC3E}">
        <p14:creationId xmlns:p14="http://schemas.microsoft.com/office/powerpoint/2010/main" val="1520531744"/>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lnSpc>
          <a:spcPct val="90000"/>
        </a:lnSpc>
        <a:spcBef>
          <a:spcPct val="0"/>
        </a:spcBef>
        <a:buNone/>
        <a:defRPr lang="en-GB" sz="5400" b="1" kern="1200" dirty="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 6" descr="Une image contenant texte&#10;&#10;Description générée automatiquement">
            <a:extLst>
              <a:ext uri="{FF2B5EF4-FFF2-40B4-BE49-F238E27FC236}">
                <a16:creationId xmlns:a16="http://schemas.microsoft.com/office/drawing/2014/main" id="{1B01AB94-EEA2-3211-2551-34A16625A107}"/>
              </a:ext>
            </a:extLst>
          </p:cNvPr>
          <p:cNvPicPr>
            <a:picLocks noGrp="1" noRot="1" noChangeAspect="1" noMove="1" noResize="1" noEditPoints="1" noAdjustHandles="1" noChangeArrowheads="1" noChangeShapeType="1" noCrop="1"/>
          </p:cNvPicPr>
          <p:nvPr userDrawn="1"/>
        </p:nvPicPr>
        <p:blipFill>
          <a:blip r:embed="rId12">
            <a:extLst>
              <a:ext uri="{28A0092B-C50C-407E-A947-70E740481C1C}">
                <a14:useLocalDpi xmlns:a14="http://schemas.microsoft.com/office/drawing/2010/main" val="0"/>
              </a:ext>
            </a:extLst>
          </a:blip>
          <a:stretch>
            <a:fillRect/>
          </a:stretch>
        </p:blipFill>
        <p:spPr>
          <a:xfrm>
            <a:off x="2369" y="0"/>
            <a:ext cx="12189631" cy="6858000"/>
          </a:xfrm>
          <a:prstGeom prst="rect">
            <a:avLst/>
          </a:prstGeom>
        </p:spPr>
      </p:pic>
      <p:sp>
        <p:nvSpPr>
          <p:cNvPr id="2" name="Title Placeholder 1">
            <a:extLst>
              <a:ext uri="{FF2B5EF4-FFF2-40B4-BE49-F238E27FC236}">
                <a16:creationId xmlns:a16="http://schemas.microsoft.com/office/drawing/2014/main" id="{4157010D-0C09-8FBA-F719-A4ED7C3FC593}"/>
              </a:ext>
            </a:extLst>
          </p:cNvPr>
          <p:cNvSpPr>
            <a:spLocks noGrp="1"/>
          </p:cNvSpPr>
          <p:nvPr>
            <p:ph type="title"/>
          </p:nvPr>
        </p:nvSpPr>
        <p:spPr>
          <a:xfrm>
            <a:off x="838200" y="365125"/>
            <a:ext cx="973328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054D6-CB61-3142-2199-DDEA2FD48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Espace réservé du numéro de diapositive 5">
            <a:extLst>
              <a:ext uri="{FF2B5EF4-FFF2-40B4-BE49-F238E27FC236}">
                <a16:creationId xmlns:a16="http://schemas.microsoft.com/office/drawing/2014/main" id="{6122872C-58E4-4D8E-43AD-82C6D51A6C2A}"/>
              </a:ext>
            </a:extLst>
          </p:cNvPr>
          <p:cNvSpPr txBox="1">
            <a:spLocks/>
          </p:cNvSpPr>
          <p:nvPr userDrawn="1"/>
        </p:nvSpPr>
        <p:spPr>
          <a:xfrm>
            <a:off x="6953122" y="6366510"/>
            <a:ext cx="32260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&lt;- Stop supporting this place.</a:t>
            </a:r>
          </a:p>
        </p:txBody>
      </p:sp>
      <p:pic>
        <p:nvPicPr>
          <p:cNvPr id="8" name="Graphique 7">
            <a:extLst>
              <a:ext uri="{FF2B5EF4-FFF2-40B4-BE49-F238E27FC236}">
                <a16:creationId xmlns:a16="http://schemas.microsoft.com/office/drawing/2014/main" id="{59BD5C5E-FB1B-A32E-1927-AB6A3C9A666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822738" y="196674"/>
            <a:ext cx="1062038" cy="904875"/>
          </a:xfrm>
          <a:prstGeom prst="rect">
            <a:avLst/>
          </a:prstGeom>
        </p:spPr>
      </p:pic>
      <p:pic>
        <p:nvPicPr>
          <p:cNvPr id="11" name="Image 10" descr="Une image contenant capture d’écran, ligne, Graphique, Bleu électrique&#10;&#10;Description générée automatiquement">
            <a:extLst>
              <a:ext uri="{FF2B5EF4-FFF2-40B4-BE49-F238E27FC236}">
                <a16:creationId xmlns:a16="http://schemas.microsoft.com/office/drawing/2014/main" id="{8F580B04-0A71-F403-17DA-BF3F734827E2}"/>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663043" y="6422537"/>
            <a:ext cx="290079" cy="296824"/>
          </a:xfrm>
          <a:prstGeom prst="rect">
            <a:avLst/>
          </a:prstGeom>
        </p:spPr>
      </p:pic>
      <p:pic>
        <p:nvPicPr>
          <p:cNvPr id="5" name="Image 4" descr="Une image contenant Police, Graphique, graphisme, capture d’écran&#10;&#10;Description générée automatiquement">
            <a:extLst>
              <a:ext uri="{FF2B5EF4-FFF2-40B4-BE49-F238E27FC236}">
                <a16:creationId xmlns:a16="http://schemas.microsoft.com/office/drawing/2014/main" id="{BEDCEE56-1BA9-8210-7BDF-2455F87929E9}"/>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799716" y="1147469"/>
            <a:ext cx="1169451" cy="227129"/>
          </a:xfrm>
          <a:prstGeom prst="rect">
            <a:avLst/>
          </a:prstGeom>
        </p:spPr>
      </p:pic>
      <p:pic>
        <p:nvPicPr>
          <p:cNvPr id="12" name="Image 11" descr="Une image contenant papillon, Papillons de jour et de nuit, créativité&#10;&#10;Description générée automatiquement">
            <a:extLst>
              <a:ext uri="{FF2B5EF4-FFF2-40B4-BE49-F238E27FC236}">
                <a16:creationId xmlns:a16="http://schemas.microsoft.com/office/drawing/2014/main" id="{B89AEDA2-F59A-5433-7118-03AEE97C39B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4021149" y="6397376"/>
            <a:ext cx="366914" cy="321985"/>
          </a:xfrm>
          <a:prstGeom prst="rect">
            <a:avLst/>
          </a:prstGeom>
        </p:spPr>
      </p:pic>
      <p:sp>
        <p:nvSpPr>
          <p:cNvPr id="13" name="Espace réservé du numéro de diapositive 5">
            <a:extLst>
              <a:ext uri="{FF2B5EF4-FFF2-40B4-BE49-F238E27FC236}">
                <a16:creationId xmlns:a16="http://schemas.microsoft.com/office/drawing/2014/main" id="{C761C765-34C3-E189-9968-770D2DEE2C15}"/>
              </a:ext>
            </a:extLst>
          </p:cNvPr>
          <p:cNvSpPr txBox="1">
            <a:spLocks/>
          </p:cNvSpPr>
          <p:nvPr userDrawn="1"/>
        </p:nvSpPr>
        <p:spPr>
          <a:xfrm>
            <a:off x="4379348" y="6375805"/>
            <a:ext cx="227396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a:solidFill>
                  <a:srgbClr val="346296"/>
                </a:solidFill>
              </a:rPr>
              <a:t>@bjompen.com</a:t>
            </a:r>
          </a:p>
        </p:txBody>
      </p:sp>
    </p:spTree>
    <p:extLst>
      <p:ext uri="{BB962C8B-B14F-4D97-AF65-F5344CB8AC3E}">
        <p14:creationId xmlns:p14="http://schemas.microsoft.com/office/powerpoint/2010/main" val="25776997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Lst>
  <p:txStyles>
    <p:titleStyle>
      <a:lvl1pPr algn="l" defTabSz="914400" rtl="0" eaLnBrk="1" latinLnBrk="0" hangingPunct="1">
        <a:lnSpc>
          <a:spcPct val="90000"/>
        </a:lnSpc>
        <a:spcBef>
          <a:spcPct val="0"/>
        </a:spcBef>
        <a:buNone/>
        <a:defRPr sz="5400" b="1" kern="1200">
          <a:solidFill>
            <a:srgbClr val="3B2B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mailto:psconfeu@synedgy.com" TargetMode="Externa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13D084F-E8FE-14E3-7A60-1AB8B95A44C2}"/>
              </a:ext>
            </a:extLst>
          </p:cNvPr>
          <p:cNvSpPr txBox="1"/>
          <p:nvPr/>
        </p:nvSpPr>
        <p:spPr>
          <a:xfrm>
            <a:off x="1046162" y="1057275"/>
            <a:ext cx="4892675" cy="5626605"/>
          </a:xfrm>
          <a:prstGeom prst="rect">
            <a:avLst/>
          </a:prstGeom>
          <a:noFill/>
        </p:spPr>
        <p:txBody>
          <a:bodyPr wrap="square" rtlCol="0">
            <a:spAutoFit/>
          </a:bodyPr>
          <a:lstStyle/>
          <a:p>
            <a:pPr>
              <a:lnSpc>
                <a:spcPct val="110000"/>
              </a:lnSpc>
            </a:pPr>
            <a:r>
              <a:rPr lang="en-US" sz="1600" dirty="0"/>
              <a:t>Dear Speaker, we are thrilled and honored to have you with us in Malmö in 2025. Take your time and read this before you prepare your session. </a:t>
            </a:r>
          </a:p>
          <a:p>
            <a:pPr>
              <a:lnSpc>
                <a:spcPct val="110000"/>
              </a:lnSpc>
            </a:pPr>
            <a:endParaRPr lang="en-US" sz="1600" dirty="0"/>
          </a:p>
          <a:p>
            <a:pPr>
              <a:lnSpc>
                <a:spcPct val="110000"/>
              </a:lnSpc>
              <a:spcAft>
                <a:spcPts val="1000"/>
              </a:spcAft>
            </a:pPr>
            <a:r>
              <a:rPr lang="en-US" sz="1600" dirty="0"/>
              <a:t>Since most of you have been with us before, you will already know a lot about </a:t>
            </a:r>
            <a:r>
              <a:rPr lang="en-US" sz="1600" dirty="0" err="1"/>
              <a:t>PSConfEU</a:t>
            </a:r>
            <a:r>
              <a:rPr lang="en-US" sz="1600" dirty="0"/>
              <a:t>. You know that we try to capture all sessions carefully and publish your work on YouTube. </a:t>
            </a:r>
            <a:r>
              <a:rPr lang="en-US" sz="1600" b="1" u="sng" dirty="0"/>
              <a:t>There are a few easily avoidable stumbling blocks that we would like to draw your attention to: </a:t>
            </a:r>
          </a:p>
          <a:p>
            <a:pPr marL="285750" indent="-285750">
              <a:lnSpc>
                <a:spcPct val="110000"/>
              </a:lnSpc>
              <a:buClr>
                <a:srgbClr val="C00000"/>
              </a:buClr>
              <a:buFont typeface="Arial" panose="020B0604020202020204" pitchFamily="34" charset="0"/>
              <a:buChar char="•"/>
            </a:pPr>
            <a:r>
              <a:rPr lang="en-US" sz="1600" dirty="0"/>
              <a:t>Your screen resolution should be</a:t>
            </a:r>
            <a:br>
              <a:rPr lang="en-US" sz="1600" dirty="0"/>
            </a:br>
            <a:r>
              <a:rPr lang="en-US" sz="1600" dirty="0"/>
              <a:t>1920x1080 </a:t>
            </a:r>
            <a:r>
              <a:rPr lang="en-US" sz="1600" dirty="0" err="1"/>
              <a:t>px</a:t>
            </a:r>
            <a:r>
              <a:rPr lang="en-US" sz="1600" dirty="0"/>
              <a:t> (</a:t>
            </a:r>
            <a:r>
              <a:rPr lang="en-US" sz="1600" dirty="0" err="1"/>
              <a:t>FullHD</a:t>
            </a:r>
            <a:r>
              <a:rPr lang="en-US" sz="1600" dirty="0"/>
              <a:t>)</a:t>
            </a:r>
          </a:p>
          <a:p>
            <a:pPr marL="285750" indent="-285750">
              <a:lnSpc>
                <a:spcPct val="110000"/>
              </a:lnSpc>
              <a:buClr>
                <a:srgbClr val="C00000"/>
              </a:buClr>
              <a:buFont typeface="Arial" panose="020B0604020202020204" pitchFamily="34" charset="0"/>
              <a:buChar char="•"/>
            </a:pPr>
            <a:r>
              <a:rPr lang="en-US" sz="1600" dirty="0"/>
              <a:t>You should provide a full size HDMI socket</a:t>
            </a:r>
          </a:p>
          <a:p>
            <a:pPr marL="285750" indent="-285750">
              <a:lnSpc>
                <a:spcPct val="110000"/>
              </a:lnSpc>
              <a:buClr>
                <a:srgbClr val="C00000"/>
              </a:buClr>
              <a:buFont typeface="Arial" panose="020B0604020202020204" pitchFamily="34" charset="0"/>
              <a:buChar char="•"/>
            </a:pPr>
            <a:r>
              <a:rPr lang="en-US" sz="1600" dirty="0"/>
              <a:t>Mirror your screen</a:t>
            </a:r>
          </a:p>
          <a:p>
            <a:pPr marL="285750" indent="-285750">
              <a:lnSpc>
                <a:spcPct val="110000"/>
              </a:lnSpc>
              <a:buClr>
                <a:srgbClr val="C00000"/>
              </a:buClr>
              <a:buFont typeface="Arial" panose="020B0604020202020204" pitchFamily="34" charset="0"/>
              <a:buChar char="•"/>
            </a:pPr>
            <a:r>
              <a:rPr lang="en-US" sz="1600" dirty="0"/>
              <a:t>Disable "Presenter View" in PowerPoint</a:t>
            </a:r>
          </a:p>
          <a:p>
            <a:pPr marL="285750" indent="-285750">
              <a:lnSpc>
                <a:spcPct val="110000"/>
              </a:lnSpc>
              <a:buClr>
                <a:srgbClr val="C00000"/>
              </a:buClr>
              <a:buFont typeface="Arial" panose="020B0604020202020204" pitchFamily="34" charset="0"/>
              <a:buChar char="•"/>
            </a:pPr>
            <a:r>
              <a:rPr lang="en-US" sz="1600" dirty="0"/>
              <a:t>Using MAC or Surface book? </a:t>
            </a:r>
            <a:br>
              <a:rPr lang="en-US" sz="1600" dirty="0"/>
            </a:br>
            <a:r>
              <a:rPr lang="en-US" sz="1600" dirty="0"/>
              <a:t>Be aware of HDCP!</a:t>
            </a:r>
          </a:p>
          <a:p>
            <a:pPr marL="285750" indent="-285750">
              <a:lnSpc>
                <a:spcPct val="110000"/>
              </a:lnSpc>
              <a:buClr>
                <a:srgbClr val="C00000"/>
              </a:buClr>
              <a:buFont typeface="Arial" panose="020B0604020202020204" pitchFamily="34" charset="0"/>
              <a:buChar char="•"/>
            </a:pPr>
            <a:r>
              <a:rPr lang="en-US" sz="1600" dirty="0"/>
              <a:t>Disable </a:t>
            </a:r>
            <a:r>
              <a:rPr lang="en-US" sz="1600"/>
              <a:t>the ‘Night light mode’</a:t>
            </a:r>
            <a:endParaRPr lang="en-US" sz="1600" dirty="0"/>
          </a:p>
          <a:p>
            <a:pPr marL="285750" indent="-285750">
              <a:lnSpc>
                <a:spcPct val="110000"/>
              </a:lnSpc>
              <a:buFont typeface="Arial" panose="020B0604020202020204" pitchFamily="34" charset="0"/>
              <a:buChar char="•"/>
            </a:pPr>
            <a:endParaRPr lang="en-US" sz="1600" dirty="0"/>
          </a:p>
          <a:p>
            <a:pPr>
              <a:lnSpc>
                <a:spcPct val="110000"/>
              </a:lnSpc>
            </a:pPr>
            <a:endParaRPr lang="en-US" sz="1600" dirty="0"/>
          </a:p>
        </p:txBody>
      </p:sp>
      <p:sp>
        <p:nvSpPr>
          <p:cNvPr id="4" name="Rechteck 3">
            <a:extLst>
              <a:ext uri="{FF2B5EF4-FFF2-40B4-BE49-F238E27FC236}">
                <a16:creationId xmlns:a16="http://schemas.microsoft.com/office/drawing/2014/main" id="{CBA44082-0847-F389-B219-CBA49C7725C2}"/>
              </a:ext>
            </a:extLst>
          </p:cNvPr>
          <p:cNvSpPr/>
          <p:nvPr/>
        </p:nvSpPr>
        <p:spPr>
          <a:xfrm>
            <a:off x="0" y="0"/>
            <a:ext cx="889000" cy="685800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4400">
                <a:latin typeface="Calibri" panose="020F0502020204030204" pitchFamily="34" charset="0"/>
                <a:ea typeface="Calibri" panose="020F0502020204030204" pitchFamily="34" charset="0"/>
                <a:cs typeface="Calibri" panose="020F0502020204030204" pitchFamily="34" charset="0"/>
              </a:rPr>
              <a:t>BURN AFTER READING</a:t>
            </a:r>
            <a:endParaRPr lang="en-DE" sz="4400">
              <a:latin typeface="Calibri" panose="020F0502020204030204" pitchFamily="34" charset="0"/>
              <a:ea typeface="Calibri" panose="020F0502020204030204" pitchFamily="34" charset="0"/>
              <a:cs typeface="Calibri" panose="020F0502020204030204" pitchFamily="34" charset="0"/>
            </a:endParaRPr>
          </a:p>
        </p:txBody>
      </p:sp>
      <p:sp>
        <p:nvSpPr>
          <p:cNvPr id="2" name="Textfeld 1">
            <a:extLst>
              <a:ext uri="{FF2B5EF4-FFF2-40B4-BE49-F238E27FC236}">
                <a16:creationId xmlns:a16="http://schemas.microsoft.com/office/drawing/2014/main" id="{A196BBFD-A430-8F6F-DBB7-52C55DB3DA2F}"/>
              </a:ext>
            </a:extLst>
          </p:cNvPr>
          <p:cNvSpPr txBox="1"/>
          <p:nvPr/>
        </p:nvSpPr>
        <p:spPr>
          <a:xfrm>
            <a:off x="5938836" y="663834"/>
            <a:ext cx="5972175" cy="6000040"/>
          </a:xfrm>
          <a:prstGeom prst="rect">
            <a:avLst/>
          </a:prstGeom>
          <a:noFill/>
        </p:spPr>
        <p:txBody>
          <a:bodyPr wrap="square" rtlCol="0">
            <a:spAutoFit/>
          </a:bodyPr>
          <a:lstStyle/>
          <a:p>
            <a:pPr>
              <a:lnSpc>
                <a:spcPct val="110000"/>
              </a:lnSpc>
              <a:spcAft>
                <a:spcPts val="800"/>
              </a:spcAft>
            </a:pPr>
            <a:r>
              <a:rPr lang="en-US" sz="1600" b="1" dirty="0" err="1">
                <a:highlight>
                  <a:srgbClr val="00FF00"/>
                </a:highlight>
              </a:rPr>
              <a:t>about_SlideDeck</a:t>
            </a:r>
            <a:endParaRPr lang="en-US" sz="1600" b="1" dirty="0">
              <a:highlight>
                <a:srgbClr val="00FF00"/>
              </a:highlight>
            </a:endParaRPr>
          </a:p>
          <a:p>
            <a:pPr>
              <a:lnSpc>
                <a:spcPct val="110000"/>
              </a:lnSpc>
            </a:pPr>
            <a:r>
              <a:rPr lang="en-US" sz="1600" dirty="0"/>
              <a:t>The actual presentation starts with slide 6 ("Session title"). The first five slides have a purely </a:t>
            </a:r>
            <a:r>
              <a:rPr lang="en-US" sz="1600" dirty="0" err="1"/>
              <a:t>organisational</a:t>
            </a:r>
            <a:r>
              <a:rPr lang="en-US" sz="1600" dirty="0"/>
              <a:t> purpose. During the break before your session, you should start the presentation with slide 2 ("Next up"), so that the audience knows that they are in the right room. It's fine if you start chatting with the audience during this break, </a:t>
            </a:r>
            <a:r>
              <a:rPr lang="en-US" sz="1600" b="1" dirty="0"/>
              <a:t>but</a:t>
            </a:r>
            <a:r>
              <a:rPr lang="en-US" sz="1600" dirty="0"/>
              <a:t> </a:t>
            </a:r>
            <a:r>
              <a:rPr lang="en-US" sz="1600" b="1" dirty="0"/>
              <a:t>we need a precise starting point for your presentation </a:t>
            </a:r>
            <a:r>
              <a:rPr lang="en-US" sz="1600" dirty="0"/>
              <a:t>in terms of editing your video. That means: </a:t>
            </a:r>
          </a:p>
          <a:p>
            <a:pPr>
              <a:lnSpc>
                <a:spcPct val="110000"/>
              </a:lnSpc>
            </a:pPr>
            <a:r>
              <a:rPr lang="en-US" sz="1600" dirty="0"/>
              <a:t>The recording of your presentation will start after the countdown. </a:t>
            </a:r>
            <a:r>
              <a:rPr lang="en-US" sz="1600" b="1" dirty="0"/>
              <a:t>Please  (RE)START talking after the countdown</a:t>
            </a:r>
            <a:r>
              <a:rPr lang="en-US" sz="1600" dirty="0"/>
              <a:t>, not during it! Otherwise your recording will start with a half sentence.  </a:t>
            </a:r>
          </a:p>
          <a:p>
            <a:pPr>
              <a:lnSpc>
                <a:spcPct val="110000"/>
              </a:lnSpc>
            </a:pPr>
            <a:r>
              <a:rPr lang="en-US" sz="1600" dirty="0"/>
              <a:t>It is not necessary to explicitly signal to the PA operator, this is your signal! </a:t>
            </a:r>
          </a:p>
          <a:p>
            <a:pPr>
              <a:lnSpc>
                <a:spcPct val="110000"/>
              </a:lnSpc>
            </a:pPr>
            <a:endParaRPr lang="en-US" sz="1600" dirty="0"/>
          </a:p>
          <a:p>
            <a:pPr>
              <a:lnSpc>
                <a:spcPct val="110000"/>
              </a:lnSpc>
            </a:pPr>
            <a:r>
              <a:rPr lang="en-US" sz="1600" dirty="0"/>
              <a:t>Finally, do you have to use this slide deck? </a:t>
            </a:r>
            <a:br>
              <a:rPr lang="en-US" sz="1600" dirty="0"/>
            </a:br>
            <a:r>
              <a:rPr lang="en-US" sz="1600" dirty="0"/>
              <a:t>No, you are free to present the way you like it. But you are asked </a:t>
            </a:r>
            <a:br>
              <a:rPr lang="en-US" sz="1600" dirty="0"/>
            </a:br>
            <a:r>
              <a:rPr lang="en-US" sz="1600" dirty="0"/>
              <a:t>to use the intro slides: countdown, session title, sponsor slide.</a:t>
            </a:r>
            <a:br>
              <a:rPr lang="en-US" sz="1600" dirty="0"/>
            </a:br>
            <a:r>
              <a:rPr lang="en-US" sz="1600" dirty="0"/>
              <a:t>Beyond that, use what is good for the cause – from no slides to sketches from your children, from </a:t>
            </a:r>
            <a:r>
              <a:rPr lang="en-US" sz="1600" dirty="0" err="1"/>
              <a:t>Jupyter</a:t>
            </a:r>
            <a:r>
              <a:rPr lang="en-US" sz="1600" dirty="0"/>
              <a:t> to $</a:t>
            </a:r>
            <a:r>
              <a:rPr lang="en-US" sz="1600" dirty="0" err="1"/>
              <a:t>youNameIt</a:t>
            </a:r>
            <a:r>
              <a:rPr lang="en-US" sz="1600" dirty="0"/>
              <a:t>. </a:t>
            </a:r>
          </a:p>
          <a:p>
            <a:pPr>
              <a:lnSpc>
                <a:spcPct val="110000"/>
              </a:lnSpc>
              <a:spcAft>
                <a:spcPts val="1000"/>
              </a:spcAft>
            </a:pPr>
            <a:r>
              <a:rPr lang="en-US" sz="1600" dirty="0"/>
              <a:t>You will find additional information in the notes below.</a:t>
            </a:r>
          </a:p>
          <a:p>
            <a:pPr>
              <a:lnSpc>
                <a:spcPct val="110000"/>
              </a:lnSpc>
            </a:pPr>
            <a:r>
              <a:rPr lang="en-US" sz="1600" i="1" dirty="0"/>
              <a:t>Sincerely, your hosts!</a:t>
            </a:r>
          </a:p>
        </p:txBody>
      </p:sp>
      <p:sp>
        <p:nvSpPr>
          <p:cNvPr id="5" name="Titel 4">
            <a:extLst>
              <a:ext uri="{FF2B5EF4-FFF2-40B4-BE49-F238E27FC236}">
                <a16:creationId xmlns:a16="http://schemas.microsoft.com/office/drawing/2014/main" id="{E2CFEAF8-3999-F242-E154-0BD39B8675DC}"/>
              </a:ext>
            </a:extLst>
          </p:cNvPr>
          <p:cNvSpPr>
            <a:spLocks noGrp="1"/>
          </p:cNvSpPr>
          <p:nvPr>
            <p:ph type="title" idx="4294967295"/>
          </p:nvPr>
        </p:nvSpPr>
        <p:spPr>
          <a:xfrm>
            <a:off x="1046161" y="66675"/>
            <a:ext cx="4892675" cy="662782"/>
          </a:xfrm>
          <a:prstGeom prst="rect">
            <a:avLst/>
          </a:prstGeom>
        </p:spPr>
        <p:txBody>
          <a:bodyPr/>
          <a:lstStyle/>
          <a:p>
            <a:r>
              <a:rPr lang="en-DE" sz="4200">
                <a:latin typeface="Calibri" panose="020F0502020204030204" pitchFamily="34" charset="0"/>
                <a:ea typeface="Calibri" panose="020F0502020204030204" pitchFamily="34" charset="0"/>
                <a:cs typeface="Calibri" panose="020F0502020204030204" pitchFamily="34" charset="0"/>
              </a:rPr>
              <a:t>R</a:t>
            </a:r>
            <a:r>
              <a:rPr lang="en-US" sz="4200">
                <a:latin typeface="Calibri" panose="020F0502020204030204" pitchFamily="34" charset="0"/>
                <a:ea typeface="Calibri" panose="020F0502020204030204" pitchFamily="34" charset="0"/>
                <a:cs typeface="Calibri" panose="020F0502020204030204" pitchFamily="34" charset="0"/>
              </a:rPr>
              <a:t>EADME</a:t>
            </a:r>
            <a:endParaRPr lang="en-DE" sz="42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10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1E0F2-FE77-51ED-3F72-223B58926E74}"/>
              </a:ext>
            </a:extLst>
          </p:cNvPr>
          <p:cNvSpPr>
            <a:spLocks noGrp="1"/>
          </p:cNvSpPr>
          <p:nvPr>
            <p:ph type="title"/>
          </p:nvPr>
        </p:nvSpPr>
        <p:spPr/>
        <p:txBody>
          <a:bodyPr/>
          <a:lstStyle/>
          <a:p>
            <a:r>
              <a:rPr lang="en-GB" dirty="0"/>
              <a:t>Agenda?</a:t>
            </a:r>
          </a:p>
        </p:txBody>
      </p:sp>
      <p:sp>
        <p:nvSpPr>
          <p:cNvPr id="3" name="Espace réservé du contenu 2">
            <a:extLst>
              <a:ext uri="{FF2B5EF4-FFF2-40B4-BE49-F238E27FC236}">
                <a16:creationId xmlns:a16="http://schemas.microsoft.com/office/drawing/2014/main" id="{07D5023A-BA6F-B725-CF78-FD889E577EA6}"/>
              </a:ext>
            </a:extLst>
          </p:cNvPr>
          <p:cNvSpPr>
            <a:spLocks noGrp="1"/>
          </p:cNvSpPr>
          <p:nvPr>
            <p:ph idx="1"/>
          </p:nvPr>
        </p:nvSpPr>
        <p:spPr/>
        <p:txBody>
          <a:bodyPr/>
          <a:lstStyle/>
          <a:p>
            <a:pPr>
              <a:buFont typeface="Wingdings" panose="05000000000000000000" pitchFamily="2" charset="2"/>
              <a:buChar char="§"/>
            </a:pPr>
            <a:r>
              <a:rPr lang="en-GB" dirty="0"/>
              <a:t>Test Driven Development</a:t>
            </a:r>
          </a:p>
          <a:p>
            <a:pPr>
              <a:buFont typeface="Wingdings" panose="05000000000000000000" pitchFamily="2" charset="2"/>
              <a:buChar char="§"/>
            </a:pPr>
            <a:r>
              <a:rPr lang="en-GB" dirty="0"/>
              <a:t>-Not Pester.</a:t>
            </a:r>
          </a:p>
          <a:p>
            <a:pPr>
              <a:buFont typeface="Wingdings" panose="05000000000000000000" pitchFamily="2" charset="2"/>
              <a:buChar char="§"/>
            </a:pPr>
            <a:r>
              <a:rPr lang="en-GB" dirty="0"/>
              <a:t>-Not folder structures</a:t>
            </a:r>
          </a:p>
        </p:txBody>
      </p:sp>
      <p:pic>
        <p:nvPicPr>
          <p:cNvPr id="5" name="Picture 4">
            <a:extLst>
              <a:ext uri="{FF2B5EF4-FFF2-40B4-BE49-F238E27FC236}">
                <a16:creationId xmlns:a16="http://schemas.microsoft.com/office/drawing/2014/main" id="{A7A9567D-A27C-47E3-D257-7340937B9F17}"/>
              </a:ext>
            </a:extLst>
          </p:cNvPr>
          <p:cNvPicPr>
            <a:picLocks noChangeAspect="1"/>
          </p:cNvPicPr>
          <p:nvPr/>
        </p:nvPicPr>
        <p:blipFill>
          <a:blip r:embed="rId3"/>
          <a:stretch>
            <a:fillRect/>
          </a:stretch>
        </p:blipFill>
        <p:spPr>
          <a:xfrm>
            <a:off x="8537802" y="3929535"/>
            <a:ext cx="3810532" cy="3810532"/>
          </a:xfrm>
          <a:prstGeom prst="rect">
            <a:avLst/>
          </a:prstGeom>
        </p:spPr>
      </p:pic>
      <p:pic>
        <p:nvPicPr>
          <p:cNvPr id="7" name="Picture 6">
            <a:extLst>
              <a:ext uri="{FF2B5EF4-FFF2-40B4-BE49-F238E27FC236}">
                <a16:creationId xmlns:a16="http://schemas.microsoft.com/office/drawing/2014/main" id="{F69A4EF1-6826-6D6A-7D5B-F84F7F08AE5B}"/>
              </a:ext>
            </a:extLst>
          </p:cNvPr>
          <p:cNvPicPr>
            <a:picLocks noChangeAspect="1"/>
          </p:cNvPicPr>
          <p:nvPr/>
        </p:nvPicPr>
        <p:blipFill>
          <a:blip r:embed="rId4"/>
          <a:stretch>
            <a:fillRect/>
          </a:stretch>
        </p:blipFill>
        <p:spPr>
          <a:xfrm>
            <a:off x="-808051" y="3805693"/>
            <a:ext cx="4810796" cy="4058216"/>
          </a:xfrm>
          <a:prstGeom prst="rect">
            <a:avLst/>
          </a:prstGeom>
        </p:spPr>
      </p:pic>
      <p:pic>
        <p:nvPicPr>
          <p:cNvPr id="11" name="Picture 10">
            <a:extLst>
              <a:ext uri="{FF2B5EF4-FFF2-40B4-BE49-F238E27FC236}">
                <a16:creationId xmlns:a16="http://schemas.microsoft.com/office/drawing/2014/main" id="{7AD1317A-34BC-FD57-049C-C35582197A8F}"/>
              </a:ext>
            </a:extLst>
          </p:cNvPr>
          <p:cNvPicPr>
            <a:picLocks noChangeAspect="1"/>
          </p:cNvPicPr>
          <p:nvPr/>
        </p:nvPicPr>
        <p:blipFill>
          <a:blip r:embed="rId5"/>
          <a:stretch>
            <a:fillRect/>
          </a:stretch>
        </p:blipFill>
        <p:spPr>
          <a:xfrm>
            <a:off x="3765176" y="3662067"/>
            <a:ext cx="7739398" cy="678454"/>
          </a:xfrm>
          <a:prstGeom prst="rect">
            <a:avLst/>
          </a:prstGeom>
        </p:spPr>
      </p:pic>
    </p:spTree>
    <p:extLst>
      <p:ext uri="{BB962C8B-B14F-4D97-AF65-F5344CB8AC3E}">
        <p14:creationId xmlns:p14="http://schemas.microsoft.com/office/powerpoint/2010/main" val="11013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xit" presetSubtype="4" fill="hold" nodeType="afterEffect">
                                  <p:stCondLst>
                                    <p:cond delay="1500"/>
                                  </p:stCondLst>
                                  <p:childTnLst>
                                    <p:anim calcmode="lin" valueType="num">
                                      <p:cBhvr additive="base">
                                        <p:cTn id="15" dur="500"/>
                                        <p:tgtEl>
                                          <p:spTgt spid="5"/>
                                        </p:tgtEl>
                                        <p:attrNameLst>
                                          <p:attrName>ppt_x</p:attrName>
                                        </p:attrNameLst>
                                      </p:cBhvr>
                                      <p:tavLst>
                                        <p:tav tm="0">
                                          <p:val>
                                            <p:strVal val="ppt_x"/>
                                          </p:val>
                                        </p:tav>
                                        <p:tav tm="100000">
                                          <p:val>
                                            <p:strVal val="ppt_x"/>
                                          </p:val>
                                        </p:tav>
                                      </p:tavLst>
                                    </p:anim>
                                    <p:anim calcmode="lin" valueType="num">
                                      <p:cBhvr additive="base">
                                        <p:cTn id="16" dur="500"/>
                                        <p:tgtEl>
                                          <p:spTgt spid="5"/>
                                        </p:tgtEl>
                                        <p:attrNameLst>
                                          <p:attrName>ppt_y</p:attrName>
                                        </p:attrNameLst>
                                      </p:cBhvr>
                                      <p:tavLst>
                                        <p:tav tm="0">
                                          <p:val>
                                            <p:strVal val="ppt_y"/>
                                          </p:val>
                                        </p:tav>
                                        <p:tav tm="100000">
                                          <p:val>
                                            <p:strVal val="1+ppt_h/2"/>
                                          </p:val>
                                        </p:tav>
                                      </p:tavLst>
                                    </p:anim>
                                    <p:set>
                                      <p:cBhvr>
                                        <p:cTn id="17" dur="1" fill="hold">
                                          <p:stCondLst>
                                            <p:cond delay="499"/>
                                          </p:stCondLst>
                                        </p:cTn>
                                        <p:tgtEl>
                                          <p:spTgt spid="5"/>
                                        </p:tgtEl>
                                        <p:attrNameLst>
                                          <p:attrName>style.visibility</p:attrName>
                                        </p:attrNameLst>
                                      </p:cBhvr>
                                      <p:to>
                                        <p:strVal val="hidden"/>
                                      </p:to>
                                    </p:set>
                                  </p:childTnLst>
                                </p:cTn>
                              </p:par>
                              <p:par>
                                <p:cTn id="18" presetID="2" presetClass="exit" presetSubtype="4" fill="hold" nodeType="withEffect">
                                  <p:stCondLst>
                                    <p:cond delay="1500"/>
                                  </p:stCondLst>
                                  <p:childTnLst>
                                    <p:anim calcmode="lin" valueType="num">
                                      <p:cBhvr additive="base">
                                        <p:cTn id="19" dur="500"/>
                                        <p:tgtEl>
                                          <p:spTgt spid="7"/>
                                        </p:tgtEl>
                                        <p:attrNameLst>
                                          <p:attrName>ppt_x</p:attrName>
                                        </p:attrNameLst>
                                      </p:cBhvr>
                                      <p:tavLst>
                                        <p:tav tm="0">
                                          <p:val>
                                            <p:strVal val="ppt_x"/>
                                          </p:val>
                                        </p:tav>
                                        <p:tav tm="100000">
                                          <p:val>
                                            <p:strVal val="ppt_x"/>
                                          </p:val>
                                        </p:tav>
                                      </p:tavLst>
                                    </p:anim>
                                    <p:anim calcmode="lin" valueType="num">
                                      <p:cBhvr additive="base">
                                        <p:cTn id="20" dur="500"/>
                                        <p:tgtEl>
                                          <p:spTgt spid="7"/>
                                        </p:tgtEl>
                                        <p:attrNameLst>
                                          <p:attrName>ppt_y</p:attrName>
                                        </p:attrNameLst>
                                      </p:cBhvr>
                                      <p:tavLst>
                                        <p:tav tm="0">
                                          <p:val>
                                            <p:strVal val="ppt_y"/>
                                          </p:val>
                                        </p:tav>
                                        <p:tav tm="100000">
                                          <p:val>
                                            <p:strVal val="1+ppt_h/2"/>
                                          </p:val>
                                        </p:tav>
                                      </p:tavLst>
                                    </p:anim>
                                    <p:set>
                                      <p:cBhvr>
                                        <p:cTn id="21" dur="1" fill="hold">
                                          <p:stCondLst>
                                            <p:cond delay="499"/>
                                          </p:stCondLst>
                                        </p:cTn>
                                        <p:tgtEl>
                                          <p:spTgt spid="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7644E-4694-5535-E2CB-DE9942333C4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E614A38-9BFD-8831-429D-512D88B33346}"/>
              </a:ext>
            </a:extLst>
          </p:cNvPr>
          <p:cNvSpPr>
            <a:spLocks noGrp="1"/>
          </p:cNvSpPr>
          <p:nvPr>
            <p:ph type="title"/>
          </p:nvPr>
        </p:nvSpPr>
        <p:spPr/>
        <p:txBody>
          <a:bodyPr/>
          <a:lstStyle/>
          <a:p>
            <a:r>
              <a:rPr lang="en-GB" dirty="0"/>
              <a:t>What is TDD?</a:t>
            </a:r>
          </a:p>
        </p:txBody>
      </p:sp>
      <p:sp>
        <p:nvSpPr>
          <p:cNvPr id="3" name="Espace réservé du contenu 2">
            <a:extLst>
              <a:ext uri="{FF2B5EF4-FFF2-40B4-BE49-F238E27FC236}">
                <a16:creationId xmlns:a16="http://schemas.microsoft.com/office/drawing/2014/main" id="{70EA1E12-3272-416B-3552-B780822A872F}"/>
              </a:ext>
            </a:extLst>
          </p:cNvPr>
          <p:cNvSpPr>
            <a:spLocks noGrp="1"/>
          </p:cNvSpPr>
          <p:nvPr>
            <p:ph idx="1"/>
          </p:nvPr>
        </p:nvSpPr>
        <p:spPr/>
        <p:txBody>
          <a:bodyPr/>
          <a:lstStyle/>
          <a:p>
            <a:pPr>
              <a:buFont typeface="Wingdings" panose="05000000000000000000" pitchFamily="2" charset="2"/>
              <a:buChar char="§"/>
            </a:pPr>
            <a:r>
              <a:rPr lang="en-GB" dirty="0"/>
              <a:t>Test Driven Development</a:t>
            </a:r>
          </a:p>
          <a:p>
            <a:pPr lvl="1"/>
            <a:r>
              <a:rPr lang="en-GB" dirty="0"/>
              <a:t>Tests first</a:t>
            </a:r>
          </a:p>
          <a:p>
            <a:pPr lvl="1"/>
            <a:r>
              <a:rPr lang="en-GB" dirty="0"/>
              <a:t>Minimal tests</a:t>
            </a:r>
          </a:p>
          <a:p>
            <a:pPr lvl="1"/>
            <a:r>
              <a:rPr lang="en-GB" b="1" dirty="0"/>
              <a:t>Unit</a:t>
            </a:r>
            <a:r>
              <a:rPr lang="en-GB" dirty="0"/>
              <a:t> tests!</a:t>
            </a:r>
          </a:p>
          <a:p>
            <a:pPr lvl="1"/>
            <a:endParaRPr lang="en-GB" dirty="0"/>
          </a:p>
        </p:txBody>
      </p:sp>
    </p:spTree>
    <p:extLst>
      <p:ext uri="{BB962C8B-B14F-4D97-AF65-F5344CB8AC3E}">
        <p14:creationId xmlns:p14="http://schemas.microsoft.com/office/powerpoint/2010/main" val="3041628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D470D5-2986-6414-698C-44C5AA3ACA3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2D4A6FC-F365-B4C1-C29E-A30BDB102C51}"/>
              </a:ext>
            </a:extLst>
          </p:cNvPr>
          <p:cNvSpPr>
            <a:spLocks noGrp="1"/>
          </p:cNvSpPr>
          <p:nvPr>
            <p:ph type="title"/>
          </p:nvPr>
        </p:nvSpPr>
        <p:spPr/>
        <p:txBody>
          <a:bodyPr/>
          <a:lstStyle/>
          <a:p>
            <a:r>
              <a:rPr lang="en-GB" dirty="0"/>
              <a:t>What is (almost) TDD?</a:t>
            </a:r>
          </a:p>
        </p:txBody>
      </p:sp>
      <p:sp>
        <p:nvSpPr>
          <p:cNvPr id="3" name="Espace réservé du contenu 2">
            <a:extLst>
              <a:ext uri="{FF2B5EF4-FFF2-40B4-BE49-F238E27FC236}">
                <a16:creationId xmlns:a16="http://schemas.microsoft.com/office/drawing/2014/main" id="{3055A286-F49D-DAD0-5786-1253B3C17259}"/>
              </a:ext>
            </a:extLst>
          </p:cNvPr>
          <p:cNvSpPr>
            <a:spLocks noGrp="1"/>
          </p:cNvSpPr>
          <p:nvPr>
            <p:ph idx="1"/>
          </p:nvPr>
        </p:nvSpPr>
        <p:spPr/>
        <p:txBody>
          <a:bodyPr>
            <a:normAutofit lnSpcReduction="10000"/>
          </a:bodyPr>
          <a:lstStyle/>
          <a:p>
            <a:pPr>
              <a:buFont typeface="Wingdings" panose="05000000000000000000" pitchFamily="2" charset="2"/>
              <a:buChar char="§"/>
            </a:pPr>
            <a:r>
              <a:rPr lang="en-GB" dirty="0"/>
              <a:t>BDD</a:t>
            </a:r>
          </a:p>
          <a:p>
            <a:pPr lvl="1"/>
            <a:r>
              <a:rPr lang="en-GB" dirty="0"/>
              <a:t>Behaviour Driven Development</a:t>
            </a:r>
          </a:p>
          <a:p>
            <a:pPr lvl="1"/>
            <a:r>
              <a:rPr lang="en-GB" dirty="0"/>
              <a:t>Describes the user behaviour – Gherkin</a:t>
            </a:r>
          </a:p>
          <a:p>
            <a:pPr lvl="2"/>
            <a:r>
              <a:rPr lang="en-GB" dirty="0"/>
              <a:t>Given -&gt; When -&gt; Then</a:t>
            </a:r>
          </a:p>
          <a:p>
            <a:pPr lvl="1"/>
            <a:r>
              <a:rPr lang="en-GB" dirty="0"/>
              <a:t>Testcases – But not necessarily unit tests or code even!</a:t>
            </a:r>
          </a:p>
          <a:p>
            <a:pPr>
              <a:buFont typeface="Wingdings" panose="05000000000000000000" pitchFamily="2" charset="2"/>
              <a:buChar char="§"/>
            </a:pPr>
            <a:r>
              <a:rPr lang="en-GB" dirty="0"/>
              <a:t>DDD</a:t>
            </a:r>
          </a:p>
          <a:p>
            <a:pPr lvl="1"/>
            <a:r>
              <a:rPr lang="en-GB" dirty="0"/>
              <a:t>Domain Driven Design</a:t>
            </a:r>
          </a:p>
          <a:p>
            <a:pPr lvl="1"/>
            <a:r>
              <a:rPr lang="en-GB" dirty="0"/>
              <a:t>Focus on how the domain works and connects</a:t>
            </a:r>
          </a:p>
          <a:p>
            <a:pPr lvl="1"/>
            <a:r>
              <a:rPr lang="en-GB" dirty="0"/>
              <a:t>Not really tests..</a:t>
            </a:r>
          </a:p>
        </p:txBody>
      </p:sp>
    </p:spTree>
    <p:extLst>
      <p:ext uri="{BB962C8B-B14F-4D97-AF65-F5344CB8AC3E}">
        <p14:creationId xmlns:p14="http://schemas.microsoft.com/office/powerpoint/2010/main" val="3525816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6B381-49FF-461E-66FA-BA58062F2FA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B285FF7-B618-8ECF-8439-1A56E3A418F2}"/>
              </a:ext>
            </a:extLst>
          </p:cNvPr>
          <p:cNvPicPr>
            <a:picLocks noChangeAspect="1"/>
          </p:cNvPicPr>
          <p:nvPr/>
        </p:nvPicPr>
        <p:blipFill>
          <a:blip r:embed="rId3"/>
          <a:stretch>
            <a:fillRect/>
          </a:stretch>
        </p:blipFill>
        <p:spPr>
          <a:xfrm>
            <a:off x="6117120" y="3462914"/>
            <a:ext cx="1387682" cy="1266469"/>
          </a:xfrm>
          <a:prstGeom prst="rect">
            <a:avLst/>
          </a:prstGeom>
        </p:spPr>
      </p:pic>
      <p:sp>
        <p:nvSpPr>
          <p:cNvPr id="2" name="Titre 1">
            <a:extLst>
              <a:ext uri="{FF2B5EF4-FFF2-40B4-BE49-F238E27FC236}">
                <a16:creationId xmlns:a16="http://schemas.microsoft.com/office/drawing/2014/main" id="{C98F0AB5-8048-0434-FC0F-31634C3ECBBB}"/>
              </a:ext>
            </a:extLst>
          </p:cNvPr>
          <p:cNvSpPr>
            <a:spLocks noGrp="1"/>
          </p:cNvSpPr>
          <p:nvPr>
            <p:ph type="title"/>
          </p:nvPr>
        </p:nvSpPr>
        <p:spPr/>
        <p:txBody>
          <a:bodyPr/>
          <a:lstStyle/>
          <a:p>
            <a:r>
              <a:rPr lang="en-GB" dirty="0"/>
              <a:t>How to TDD?</a:t>
            </a:r>
          </a:p>
        </p:txBody>
      </p:sp>
      <p:sp>
        <p:nvSpPr>
          <p:cNvPr id="3" name="Espace réservé du contenu 2">
            <a:extLst>
              <a:ext uri="{FF2B5EF4-FFF2-40B4-BE49-F238E27FC236}">
                <a16:creationId xmlns:a16="http://schemas.microsoft.com/office/drawing/2014/main" id="{524DAE60-4AC2-58CF-3F3E-644D04F83C42}"/>
              </a:ext>
            </a:extLst>
          </p:cNvPr>
          <p:cNvSpPr>
            <a:spLocks noGrp="1"/>
          </p:cNvSpPr>
          <p:nvPr>
            <p:ph idx="1"/>
          </p:nvPr>
        </p:nvSpPr>
        <p:spPr/>
        <p:txBody>
          <a:bodyPr/>
          <a:lstStyle/>
          <a:p>
            <a:pPr>
              <a:buFont typeface="Wingdings" panose="05000000000000000000" pitchFamily="2" charset="2"/>
              <a:buChar char="§"/>
            </a:pPr>
            <a:r>
              <a:rPr lang="en-GB" dirty="0"/>
              <a:t>Red</a:t>
            </a:r>
          </a:p>
          <a:p>
            <a:pPr>
              <a:buFont typeface="Wingdings" panose="05000000000000000000" pitchFamily="2" charset="2"/>
              <a:buChar char="§"/>
            </a:pPr>
            <a:r>
              <a:rPr lang="en-GB" dirty="0"/>
              <a:t>Green</a:t>
            </a:r>
          </a:p>
          <a:p>
            <a:pPr>
              <a:buFont typeface="Wingdings" panose="05000000000000000000" pitchFamily="2" charset="2"/>
              <a:buChar char="§"/>
            </a:pPr>
            <a:r>
              <a:rPr lang="en-GB" dirty="0"/>
              <a:t>Refactor</a:t>
            </a:r>
          </a:p>
          <a:p>
            <a:pPr>
              <a:buFont typeface="Wingdings" panose="05000000000000000000" pitchFamily="2" charset="2"/>
              <a:buChar char="§"/>
            </a:pPr>
            <a:endParaRPr lang="en-GB" dirty="0"/>
          </a:p>
          <a:p>
            <a:pPr>
              <a:buFont typeface="Wingdings" panose="05000000000000000000" pitchFamily="2" charset="2"/>
              <a:buChar char="§"/>
            </a:pPr>
            <a:r>
              <a:rPr lang="en-GB" dirty="0"/>
              <a:t>Get coffee</a:t>
            </a:r>
          </a:p>
        </p:txBody>
      </p:sp>
      <p:sp>
        <p:nvSpPr>
          <p:cNvPr id="4" name="Circle: Hollow 3">
            <a:extLst>
              <a:ext uri="{FF2B5EF4-FFF2-40B4-BE49-F238E27FC236}">
                <a16:creationId xmlns:a16="http://schemas.microsoft.com/office/drawing/2014/main" id="{5ADAFB60-9D5A-8ED5-BD5B-71E197ED6EB3}"/>
              </a:ext>
            </a:extLst>
          </p:cNvPr>
          <p:cNvSpPr/>
          <p:nvPr/>
        </p:nvSpPr>
        <p:spPr>
          <a:xfrm>
            <a:off x="6131859" y="2014614"/>
            <a:ext cx="1276248" cy="1266469"/>
          </a:xfrm>
          <a:prstGeom prst="donu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sp>
        <p:nvSpPr>
          <p:cNvPr id="6" name="Circle: Hollow 5">
            <a:extLst>
              <a:ext uri="{FF2B5EF4-FFF2-40B4-BE49-F238E27FC236}">
                <a16:creationId xmlns:a16="http://schemas.microsoft.com/office/drawing/2014/main" id="{7614695E-B5B8-45E2-28C4-00399383347B}"/>
              </a:ext>
            </a:extLst>
          </p:cNvPr>
          <p:cNvSpPr/>
          <p:nvPr/>
        </p:nvSpPr>
        <p:spPr>
          <a:xfrm>
            <a:off x="4855611" y="3931431"/>
            <a:ext cx="1276248" cy="1266469"/>
          </a:xfrm>
          <a:prstGeom prst="donu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sp>
        <p:nvSpPr>
          <p:cNvPr id="7" name="Circle: Hollow 6">
            <a:extLst>
              <a:ext uri="{FF2B5EF4-FFF2-40B4-BE49-F238E27FC236}">
                <a16:creationId xmlns:a16="http://schemas.microsoft.com/office/drawing/2014/main" id="{EF479D73-EA12-A706-3CF7-11B8ADF91DEF}"/>
              </a:ext>
            </a:extLst>
          </p:cNvPr>
          <p:cNvSpPr/>
          <p:nvPr/>
        </p:nvSpPr>
        <p:spPr>
          <a:xfrm>
            <a:off x="7408107" y="3931431"/>
            <a:ext cx="1276248" cy="1266469"/>
          </a:xfrm>
          <a:prstGeom prst="donu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solidFill>
                <a:schemeClr val="tx1"/>
              </a:solidFill>
            </a:endParaRPr>
          </a:p>
        </p:txBody>
      </p:sp>
      <p:sp>
        <p:nvSpPr>
          <p:cNvPr id="8" name="Arrow: Right 7">
            <a:extLst>
              <a:ext uri="{FF2B5EF4-FFF2-40B4-BE49-F238E27FC236}">
                <a16:creationId xmlns:a16="http://schemas.microsoft.com/office/drawing/2014/main" id="{9F79D836-AFE6-5C44-341C-4E8B05695E3B}"/>
              </a:ext>
            </a:extLst>
          </p:cNvPr>
          <p:cNvSpPr/>
          <p:nvPr/>
        </p:nvSpPr>
        <p:spPr>
          <a:xfrm rot="3215336">
            <a:off x="7195194" y="3255599"/>
            <a:ext cx="542772" cy="57409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 name="Arrow: Right 8">
            <a:extLst>
              <a:ext uri="{FF2B5EF4-FFF2-40B4-BE49-F238E27FC236}">
                <a16:creationId xmlns:a16="http://schemas.microsoft.com/office/drawing/2014/main" id="{44D05B12-BE8E-334C-9AA6-AC912A237912}"/>
              </a:ext>
            </a:extLst>
          </p:cNvPr>
          <p:cNvSpPr/>
          <p:nvPr/>
        </p:nvSpPr>
        <p:spPr>
          <a:xfrm rot="10800000">
            <a:off x="6498598" y="4441977"/>
            <a:ext cx="542772" cy="574090"/>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10" name="Arrow: Right 9">
            <a:extLst>
              <a:ext uri="{FF2B5EF4-FFF2-40B4-BE49-F238E27FC236}">
                <a16:creationId xmlns:a16="http://schemas.microsoft.com/office/drawing/2014/main" id="{4B951AF7-BCF5-3D3D-837B-B70C632D81A2}"/>
              </a:ext>
            </a:extLst>
          </p:cNvPr>
          <p:cNvSpPr/>
          <p:nvPr/>
        </p:nvSpPr>
        <p:spPr>
          <a:xfrm rot="18448741">
            <a:off x="5878149" y="3324225"/>
            <a:ext cx="542772" cy="574090"/>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03992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167248-C99C-E892-89E1-4CBB81F02F90}"/>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CACAFC7-78CB-98F9-FEF3-D3E8C9FF6E6F}"/>
              </a:ext>
            </a:extLst>
          </p:cNvPr>
          <p:cNvSpPr>
            <a:spLocks noGrp="1"/>
          </p:cNvSpPr>
          <p:nvPr>
            <p:ph type="body" idx="1"/>
          </p:nvPr>
        </p:nvSpPr>
        <p:spPr>
          <a:xfrm>
            <a:off x="831850" y="1653758"/>
            <a:ext cx="10515600" cy="1500187"/>
          </a:xfrm>
        </p:spPr>
        <p:txBody>
          <a:bodyPr/>
          <a:lstStyle/>
          <a:p>
            <a:r>
              <a:rPr lang="en-GB" dirty="0"/>
              <a:t>Red</a:t>
            </a:r>
          </a:p>
          <a:p>
            <a:r>
              <a:rPr lang="en-GB" dirty="0"/>
              <a:t>Green</a:t>
            </a:r>
          </a:p>
          <a:p>
            <a:r>
              <a:rPr lang="en-GB" dirty="0"/>
              <a:t>Refactor</a:t>
            </a:r>
          </a:p>
        </p:txBody>
      </p:sp>
      <p:pic>
        <p:nvPicPr>
          <p:cNvPr id="9" name="Picture 9">
            <a:extLst>
              <a:ext uri="{FF2B5EF4-FFF2-40B4-BE49-F238E27FC236}">
                <a16:creationId xmlns:a16="http://schemas.microsoft.com/office/drawing/2014/main" id="{776AC288-703A-8014-23CA-E040CDD7E976}"/>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17259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1A421-076C-347A-BCF1-4AB8EEC46AB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B6381F2-2E74-6CE2-75C5-8DC4AB9E0CC6}"/>
              </a:ext>
            </a:extLst>
          </p:cNvPr>
          <p:cNvSpPr>
            <a:spLocks noGrp="1"/>
          </p:cNvSpPr>
          <p:nvPr>
            <p:ph type="title"/>
          </p:nvPr>
        </p:nvSpPr>
        <p:spPr/>
        <p:txBody>
          <a:bodyPr/>
          <a:lstStyle/>
          <a:p>
            <a:r>
              <a:rPr lang="en-GB" dirty="0"/>
              <a:t>A bit about Pester…</a:t>
            </a:r>
          </a:p>
        </p:txBody>
      </p:sp>
      <p:sp>
        <p:nvSpPr>
          <p:cNvPr id="3" name="Espace réservé du contenu 2">
            <a:extLst>
              <a:ext uri="{FF2B5EF4-FFF2-40B4-BE49-F238E27FC236}">
                <a16:creationId xmlns:a16="http://schemas.microsoft.com/office/drawing/2014/main" id="{340F72BE-0345-50EA-CD32-134484CA1CE4}"/>
              </a:ext>
            </a:extLst>
          </p:cNvPr>
          <p:cNvSpPr>
            <a:spLocks noGrp="1"/>
          </p:cNvSpPr>
          <p:nvPr>
            <p:ph idx="1"/>
          </p:nvPr>
        </p:nvSpPr>
        <p:spPr/>
        <p:txBody>
          <a:bodyPr/>
          <a:lstStyle/>
          <a:p>
            <a:pPr>
              <a:buFont typeface="Wingdings" panose="05000000000000000000" pitchFamily="2" charset="2"/>
              <a:buChar char="§"/>
            </a:pPr>
            <a:r>
              <a:rPr lang="en-GB" dirty="0"/>
              <a:t>Describe -&gt; Context -&gt; It</a:t>
            </a:r>
          </a:p>
          <a:p>
            <a:pPr>
              <a:buFont typeface="Wingdings" panose="05000000000000000000" pitchFamily="2" charset="2"/>
              <a:buChar char="§"/>
            </a:pPr>
            <a:r>
              <a:rPr lang="en-GB" dirty="0"/>
              <a:t>Mocks</a:t>
            </a:r>
          </a:p>
          <a:p>
            <a:pPr>
              <a:buFont typeface="Wingdings" panose="05000000000000000000" pitchFamily="2" charset="2"/>
              <a:buChar char="§"/>
            </a:pPr>
            <a:r>
              <a:rPr lang="en-GB" dirty="0"/>
              <a:t>Should</a:t>
            </a:r>
          </a:p>
          <a:p>
            <a:pPr lvl="1"/>
            <a:r>
              <a:rPr lang="en-GB" dirty="0"/>
              <a:t>-Be</a:t>
            </a:r>
          </a:p>
          <a:p>
            <a:pPr lvl="1"/>
            <a:r>
              <a:rPr lang="en-GB" dirty="0"/>
              <a:t>-Not</a:t>
            </a:r>
          </a:p>
          <a:p>
            <a:pPr lvl="1"/>
            <a:r>
              <a:rPr lang="en-GB" dirty="0"/>
              <a:t>-</a:t>
            </a:r>
            <a:r>
              <a:rPr lang="en-GB" dirty="0" err="1"/>
              <a:t>HaveParameter</a:t>
            </a:r>
            <a:endParaRPr lang="en-GB" dirty="0"/>
          </a:p>
        </p:txBody>
      </p:sp>
    </p:spTree>
    <p:extLst>
      <p:ext uri="{BB962C8B-B14F-4D97-AF65-F5344CB8AC3E}">
        <p14:creationId xmlns:p14="http://schemas.microsoft.com/office/powerpoint/2010/main" val="386013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2262AF-2B80-6D0F-36AA-D68DBC6C74F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462CF47-FDBD-F335-1E0C-95C10C545EB2}"/>
              </a:ext>
            </a:extLst>
          </p:cNvPr>
          <p:cNvSpPr>
            <a:spLocks noGrp="1"/>
          </p:cNvSpPr>
          <p:nvPr>
            <p:ph type="title"/>
          </p:nvPr>
        </p:nvSpPr>
        <p:spPr/>
        <p:txBody>
          <a:bodyPr>
            <a:normAutofit fontScale="90000"/>
          </a:bodyPr>
          <a:lstStyle/>
          <a:p>
            <a:r>
              <a:rPr lang="en-GB" dirty="0" err="1"/>
              <a:t>Bjompens</a:t>
            </a:r>
            <a:r>
              <a:rPr lang="en-GB" dirty="0"/>
              <a:t> guide to TDD – Good stuff.</a:t>
            </a:r>
          </a:p>
        </p:txBody>
      </p:sp>
      <p:sp>
        <p:nvSpPr>
          <p:cNvPr id="3" name="Espace réservé du contenu 2">
            <a:extLst>
              <a:ext uri="{FF2B5EF4-FFF2-40B4-BE49-F238E27FC236}">
                <a16:creationId xmlns:a16="http://schemas.microsoft.com/office/drawing/2014/main" id="{FA2C3E1D-033B-0BF9-0251-53C46A813151}"/>
              </a:ext>
            </a:extLst>
          </p:cNvPr>
          <p:cNvSpPr>
            <a:spLocks noGrp="1"/>
          </p:cNvSpPr>
          <p:nvPr>
            <p:ph idx="1"/>
          </p:nvPr>
        </p:nvSpPr>
        <p:spPr>
          <a:xfrm>
            <a:off x="838200" y="1825625"/>
            <a:ext cx="5257800" cy="4351338"/>
          </a:xfrm>
        </p:spPr>
        <p:txBody>
          <a:bodyPr>
            <a:normAutofit/>
          </a:bodyPr>
          <a:lstStyle/>
          <a:p>
            <a:r>
              <a:rPr lang="en-GB" dirty="0" err="1"/>
              <a:t>Snickarglädje</a:t>
            </a:r>
            <a:endParaRPr lang="en-GB" dirty="0"/>
          </a:p>
          <a:p>
            <a:r>
              <a:rPr lang="en-GB" dirty="0"/>
              <a:t>Know your audience</a:t>
            </a:r>
          </a:p>
          <a:p>
            <a:pPr lvl="1"/>
            <a:r>
              <a:rPr lang="en-GB" dirty="0"/>
              <a:t>99% of </a:t>
            </a:r>
            <a:r>
              <a:rPr lang="en-GB" dirty="0" err="1"/>
              <a:t>snickarglädje</a:t>
            </a:r>
            <a:r>
              <a:rPr lang="en-GB" dirty="0"/>
              <a:t> is actually useless..</a:t>
            </a:r>
          </a:p>
          <a:p>
            <a:r>
              <a:rPr lang="en-GB" dirty="0"/>
              <a:t>Know your API!</a:t>
            </a:r>
          </a:p>
          <a:p>
            <a:pPr lvl="1"/>
            <a:r>
              <a:rPr lang="en-GB" dirty="0"/>
              <a:t>Explorative test files</a:t>
            </a:r>
          </a:p>
          <a:p>
            <a:pPr lvl="1"/>
            <a:r>
              <a:rPr lang="en-GB" dirty="0"/>
              <a:t>Build -&gt; destroy -&gt; rebuild</a:t>
            </a:r>
          </a:p>
          <a:p>
            <a:endParaRPr lang="en-GB" dirty="0"/>
          </a:p>
          <a:p>
            <a:endParaRPr lang="en-GB" dirty="0"/>
          </a:p>
          <a:p>
            <a:pPr lvl="1"/>
            <a:endParaRPr lang="en-GB" dirty="0"/>
          </a:p>
        </p:txBody>
      </p:sp>
      <p:pic>
        <p:nvPicPr>
          <p:cNvPr id="7" name="Picture 6" descr="A red house with a green door&#10;&#10;AI-generated content may be incorrect.">
            <a:extLst>
              <a:ext uri="{FF2B5EF4-FFF2-40B4-BE49-F238E27FC236}">
                <a16:creationId xmlns:a16="http://schemas.microsoft.com/office/drawing/2014/main" id="{9BB52E9F-1237-8E6C-5540-A419E5303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82590"/>
            <a:ext cx="4572000" cy="3048000"/>
          </a:xfrm>
          <a:prstGeom prst="rect">
            <a:avLst/>
          </a:prstGeom>
        </p:spPr>
      </p:pic>
      <p:pic>
        <p:nvPicPr>
          <p:cNvPr id="9" name="Picture 8" descr="A group of buildings with trees in the background&#10;&#10;AI-generated content may be incorrect.">
            <a:extLst>
              <a:ext uri="{FF2B5EF4-FFF2-40B4-BE49-F238E27FC236}">
                <a16:creationId xmlns:a16="http://schemas.microsoft.com/office/drawing/2014/main" id="{B8C035C1-F0E5-9709-AA40-AEC00C783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120715"/>
            <a:ext cx="4572000" cy="2571750"/>
          </a:xfrm>
          <a:prstGeom prst="rect">
            <a:avLst/>
          </a:prstGeom>
        </p:spPr>
      </p:pic>
    </p:spTree>
    <p:extLst>
      <p:ext uri="{BB962C8B-B14F-4D97-AF65-F5344CB8AC3E}">
        <p14:creationId xmlns:p14="http://schemas.microsoft.com/office/powerpoint/2010/main" val="266041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xit" presetSubtype="0" fill="hold" nodeType="with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BC2EB42-6C7C-1036-B930-3B03DAAF07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566BBE-65A2-722D-EDD1-B6092778279E}"/>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905F772C-B19E-1063-76E7-AB42D9737E2A}"/>
              </a:ext>
            </a:extLst>
          </p:cNvPr>
          <p:cNvSpPr>
            <a:spLocks noGrp="1"/>
          </p:cNvSpPr>
          <p:nvPr>
            <p:ph type="body" idx="1"/>
          </p:nvPr>
        </p:nvSpPr>
        <p:spPr>
          <a:xfrm>
            <a:off x="831850" y="1653758"/>
            <a:ext cx="10515600" cy="1500187"/>
          </a:xfrm>
        </p:spPr>
        <p:txBody>
          <a:bodyPr/>
          <a:lstStyle/>
          <a:p>
            <a:r>
              <a:rPr lang="en-GB" dirty="0"/>
              <a:t>Know</a:t>
            </a:r>
          </a:p>
          <a:p>
            <a:r>
              <a:rPr lang="en-GB" dirty="0"/>
              <a:t>Your</a:t>
            </a:r>
          </a:p>
          <a:p>
            <a:r>
              <a:rPr lang="en-GB" dirty="0"/>
              <a:t>API</a:t>
            </a:r>
          </a:p>
        </p:txBody>
      </p:sp>
      <p:pic>
        <p:nvPicPr>
          <p:cNvPr id="9" name="Picture 9">
            <a:extLst>
              <a:ext uri="{FF2B5EF4-FFF2-40B4-BE49-F238E27FC236}">
                <a16:creationId xmlns:a16="http://schemas.microsoft.com/office/drawing/2014/main" id="{59DE94F2-B9F1-DDCF-4433-166D02CF7C35}"/>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57910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D317F2-5A30-269F-87C9-83A3633D247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FEEB40D-0985-5359-D860-D4515F0F3C67}"/>
              </a:ext>
            </a:extLst>
          </p:cNvPr>
          <p:cNvSpPr>
            <a:spLocks noGrp="1"/>
          </p:cNvSpPr>
          <p:nvPr>
            <p:ph type="title"/>
          </p:nvPr>
        </p:nvSpPr>
        <p:spPr/>
        <p:txBody>
          <a:bodyPr>
            <a:normAutofit fontScale="90000"/>
          </a:bodyPr>
          <a:lstStyle/>
          <a:p>
            <a:r>
              <a:rPr lang="en-GB" dirty="0" err="1"/>
              <a:t>Bjompens</a:t>
            </a:r>
            <a:r>
              <a:rPr lang="en-GB" dirty="0"/>
              <a:t> guide to TDD - Parameters</a:t>
            </a:r>
          </a:p>
        </p:txBody>
      </p:sp>
      <p:sp>
        <p:nvSpPr>
          <p:cNvPr id="3" name="Espace réservé du contenu 2">
            <a:extLst>
              <a:ext uri="{FF2B5EF4-FFF2-40B4-BE49-F238E27FC236}">
                <a16:creationId xmlns:a16="http://schemas.microsoft.com/office/drawing/2014/main" id="{57164CA5-1A25-3D5A-2AC4-4B8208292110}"/>
              </a:ext>
            </a:extLst>
          </p:cNvPr>
          <p:cNvSpPr>
            <a:spLocks noGrp="1"/>
          </p:cNvSpPr>
          <p:nvPr>
            <p:ph idx="1"/>
          </p:nvPr>
        </p:nvSpPr>
        <p:spPr/>
        <p:txBody>
          <a:bodyPr>
            <a:normAutofit/>
          </a:bodyPr>
          <a:lstStyle/>
          <a:p>
            <a:pPr>
              <a:buFont typeface="Wingdings" panose="05000000000000000000" pitchFamily="2" charset="2"/>
              <a:buChar char="§"/>
            </a:pPr>
            <a:r>
              <a:rPr lang="en-GB" dirty="0"/>
              <a:t>Parameters</a:t>
            </a:r>
          </a:p>
          <a:p>
            <a:pPr lvl="1"/>
            <a:r>
              <a:rPr lang="en-GB" dirty="0"/>
              <a:t>Red -&gt; Red -&gt; Red -&gt; Red -&gt; Red -&gt; Green</a:t>
            </a:r>
          </a:p>
          <a:p>
            <a:pPr lvl="1"/>
            <a:r>
              <a:rPr lang="en-GB" dirty="0"/>
              <a:t>Use parameters for versioning!</a:t>
            </a:r>
          </a:p>
          <a:p>
            <a:endParaRPr lang="en-GB" dirty="0"/>
          </a:p>
        </p:txBody>
      </p:sp>
    </p:spTree>
    <p:extLst>
      <p:ext uri="{BB962C8B-B14F-4D97-AF65-F5344CB8AC3E}">
        <p14:creationId xmlns:p14="http://schemas.microsoft.com/office/powerpoint/2010/main" val="2297059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380F2F-C31E-91C5-A795-8EF04C00FA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D81EFD-4E4A-9D95-A196-8EF2CE1745A3}"/>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2FBA7849-2650-4B11-B4EE-6AC34850B0D0}"/>
              </a:ext>
            </a:extLst>
          </p:cNvPr>
          <p:cNvSpPr>
            <a:spLocks noGrp="1"/>
          </p:cNvSpPr>
          <p:nvPr>
            <p:ph type="body" idx="1"/>
          </p:nvPr>
        </p:nvSpPr>
        <p:spPr>
          <a:xfrm>
            <a:off x="831850" y="1653758"/>
            <a:ext cx="10515600" cy="1500187"/>
          </a:xfrm>
        </p:spPr>
        <p:txBody>
          <a:bodyPr/>
          <a:lstStyle/>
          <a:p>
            <a:r>
              <a:rPr lang="en-GB" dirty="0"/>
              <a:t>Parameters</a:t>
            </a:r>
          </a:p>
        </p:txBody>
      </p:sp>
      <p:pic>
        <p:nvPicPr>
          <p:cNvPr id="9" name="Picture 9">
            <a:extLst>
              <a:ext uri="{FF2B5EF4-FFF2-40B4-BE49-F238E27FC236}">
                <a16:creationId xmlns:a16="http://schemas.microsoft.com/office/drawing/2014/main" id="{3B4DBD47-35A9-8EDA-0DA5-AA06A69B62D3}"/>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813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90050DD-CA23-5A47-F389-074C31C56C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74B6A0F-288F-4889-ABD4-62762FB1FAD7}"/>
              </a:ext>
            </a:extLst>
          </p:cNvPr>
          <p:cNvSpPr>
            <a:spLocks noGrp="1"/>
          </p:cNvSpPr>
          <p:nvPr>
            <p:ph type="title"/>
          </p:nvPr>
        </p:nvSpPr>
        <p:spPr/>
        <p:txBody>
          <a:bodyPr>
            <a:normAutofit fontScale="90000"/>
          </a:bodyPr>
          <a:lstStyle/>
          <a:p>
            <a:r>
              <a:rPr lang="en-GB" dirty="0" err="1"/>
              <a:t>Saveinskaw</a:t>
            </a:r>
            <a:r>
              <a:rPr lang="en-GB" dirty="0"/>
              <a:t> fur </a:t>
            </a:r>
            <a:r>
              <a:rPr lang="en-GB" dirty="0" err="1"/>
              <a:t>neebewrjere</a:t>
            </a:r>
            <a:r>
              <a:rPr lang="en-GB" dirty="0"/>
              <a:t> - </a:t>
            </a:r>
            <a:br>
              <a:rPr lang="en-GB" dirty="0"/>
            </a:br>
            <a:r>
              <a:rPr lang="en-GB" dirty="0"/>
              <a:t>Swedish for beginners</a:t>
            </a:r>
          </a:p>
        </p:txBody>
      </p:sp>
      <p:sp>
        <p:nvSpPr>
          <p:cNvPr id="3" name="Espace réservé du contenu 2">
            <a:extLst>
              <a:ext uri="{FF2B5EF4-FFF2-40B4-BE49-F238E27FC236}">
                <a16:creationId xmlns:a16="http://schemas.microsoft.com/office/drawing/2014/main" id="{59E7DB8A-A9D9-2086-3A75-D8710A5A1633}"/>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GB" dirty="0"/>
              <a:t>Ein </a:t>
            </a:r>
            <a:r>
              <a:rPr lang="en-GB" dirty="0" err="1"/>
              <a:t>feesk</a:t>
            </a:r>
            <a:r>
              <a:rPr lang="en-GB" dirty="0"/>
              <a:t> maws</a:t>
            </a:r>
          </a:p>
          <a:p>
            <a:pPr lvl="1"/>
            <a:r>
              <a:rPr lang="en-GB" dirty="0"/>
              <a:t>A Seagull</a:t>
            </a:r>
          </a:p>
          <a:p>
            <a:pPr>
              <a:buFont typeface="Wingdings" panose="05000000000000000000" pitchFamily="2" charset="2"/>
              <a:buChar char="§"/>
            </a:pPr>
            <a:r>
              <a:rPr lang="en-GB" dirty="0" err="1"/>
              <a:t>Gaw</a:t>
            </a:r>
            <a:r>
              <a:rPr lang="en-GB" dirty="0"/>
              <a:t> teel boo law get</a:t>
            </a:r>
          </a:p>
          <a:p>
            <a:pPr lvl="1"/>
            <a:r>
              <a:rPr lang="en-GB" dirty="0"/>
              <a:t>Go to the liquor store</a:t>
            </a:r>
          </a:p>
          <a:p>
            <a:pPr>
              <a:buFont typeface="Wingdings" panose="05000000000000000000" pitchFamily="2" charset="2"/>
              <a:buChar char="§"/>
            </a:pPr>
            <a:r>
              <a:rPr lang="en-GB" dirty="0"/>
              <a:t>Ell Jen </a:t>
            </a:r>
            <a:r>
              <a:rPr lang="en-GB" dirty="0" err="1"/>
              <a:t>baw-durr</a:t>
            </a:r>
            <a:endParaRPr lang="en-GB" dirty="0"/>
          </a:p>
          <a:p>
            <a:pPr lvl="1"/>
            <a:r>
              <a:rPr lang="en-GB" dirty="0"/>
              <a:t>The elk is taking a bath</a:t>
            </a:r>
          </a:p>
          <a:p>
            <a:r>
              <a:rPr lang="en-GB" dirty="0" err="1"/>
              <a:t>Mawl</a:t>
            </a:r>
            <a:r>
              <a:rPr lang="en-GB" dirty="0"/>
              <a:t>-mews </a:t>
            </a:r>
            <a:r>
              <a:rPr lang="en-GB" dirty="0" err="1"/>
              <a:t>fout</a:t>
            </a:r>
            <a:r>
              <a:rPr lang="en-GB" dirty="0"/>
              <a:t>-bawls log</a:t>
            </a:r>
          </a:p>
          <a:p>
            <a:pPr lvl="1"/>
            <a:r>
              <a:rPr lang="en-GB" dirty="0" err="1"/>
              <a:t>Malmös</a:t>
            </a:r>
            <a:r>
              <a:rPr lang="en-GB" dirty="0"/>
              <a:t> football team</a:t>
            </a:r>
          </a:p>
          <a:p>
            <a:r>
              <a:rPr lang="en-GB" dirty="0"/>
              <a:t>Few-rah stew-raw star-</a:t>
            </a:r>
            <a:r>
              <a:rPr lang="en-GB" dirty="0" err="1"/>
              <a:t>kewl</a:t>
            </a:r>
            <a:endParaRPr lang="en-GB" dirty="0"/>
          </a:p>
          <a:p>
            <a:pPr lvl="1"/>
            <a:r>
              <a:rPr lang="en-GB" dirty="0"/>
              <a:t>Four pints of lager</a:t>
            </a:r>
          </a:p>
          <a:p>
            <a:pPr>
              <a:buFont typeface="Wingdings" panose="05000000000000000000" pitchFamily="2" charset="2"/>
              <a:buChar char="§"/>
            </a:pPr>
            <a:endParaRPr lang="en-GB" dirty="0"/>
          </a:p>
        </p:txBody>
      </p:sp>
      <p:pic>
        <p:nvPicPr>
          <p:cNvPr id="5" name="Picture 4" descr="A bird standing on the ground&#10;&#10;AI-generated content may be incorrect.">
            <a:extLst>
              <a:ext uri="{FF2B5EF4-FFF2-40B4-BE49-F238E27FC236}">
                <a16:creationId xmlns:a16="http://schemas.microsoft.com/office/drawing/2014/main" id="{63D01867-8C2B-AD94-F20A-C430168B2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2614" y="1825625"/>
            <a:ext cx="4514850" cy="3124200"/>
          </a:xfrm>
          <a:prstGeom prst="rect">
            <a:avLst/>
          </a:prstGeom>
        </p:spPr>
      </p:pic>
      <p:pic>
        <p:nvPicPr>
          <p:cNvPr id="7" name="Picture 6" descr="A group of people outside of a store&#10;&#10;AI-generated content may be incorrect.">
            <a:extLst>
              <a:ext uri="{FF2B5EF4-FFF2-40B4-BE49-F238E27FC236}">
                <a16:creationId xmlns:a16="http://schemas.microsoft.com/office/drawing/2014/main" id="{15A6BB9B-A489-FBCA-9A3B-061174667C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769" y="2112334"/>
            <a:ext cx="4530695" cy="2550781"/>
          </a:xfrm>
          <a:prstGeom prst="rect">
            <a:avLst/>
          </a:prstGeom>
        </p:spPr>
      </p:pic>
      <p:pic>
        <p:nvPicPr>
          <p:cNvPr id="9" name="Picture 8" descr="A moose with antlers in a lake&#10;&#10;AI-generated content may be incorrect.">
            <a:extLst>
              <a:ext uri="{FF2B5EF4-FFF2-40B4-BE49-F238E27FC236}">
                <a16:creationId xmlns:a16="http://schemas.microsoft.com/office/drawing/2014/main" id="{98E27F96-EFC9-9F03-1114-A281055257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2614" y="2112334"/>
            <a:ext cx="4514850" cy="2539603"/>
          </a:xfrm>
          <a:prstGeom prst="rect">
            <a:avLst/>
          </a:prstGeom>
        </p:spPr>
      </p:pic>
      <p:pic>
        <p:nvPicPr>
          <p:cNvPr id="11" name="Picture 10" descr="A group of men in football uniforms posing for a photo&#10;&#10;AI-generated content may be incorrect.">
            <a:extLst>
              <a:ext uri="{FF2B5EF4-FFF2-40B4-BE49-F238E27FC236}">
                <a16:creationId xmlns:a16="http://schemas.microsoft.com/office/drawing/2014/main" id="{C0B6B15F-33C2-544C-BD58-754721C97B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2615" y="2073292"/>
            <a:ext cx="4546916" cy="2625844"/>
          </a:xfrm>
          <a:prstGeom prst="rect">
            <a:avLst/>
          </a:prstGeom>
        </p:spPr>
      </p:pic>
      <p:pic>
        <p:nvPicPr>
          <p:cNvPr id="13" name="Picture 12">
            <a:extLst>
              <a:ext uri="{FF2B5EF4-FFF2-40B4-BE49-F238E27FC236}">
                <a16:creationId xmlns:a16="http://schemas.microsoft.com/office/drawing/2014/main" id="{1039612F-E8FB-EDE9-B057-20572A35D93E}"/>
              </a:ext>
            </a:extLst>
          </p:cNvPr>
          <p:cNvPicPr>
            <a:picLocks noChangeAspect="1"/>
          </p:cNvPicPr>
          <p:nvPr/>
        </p:nvPicPr>
        <p:blipFill>
          <a:blip r:embed="rId7"/>
          <a:stretch>
            <a:fillRect/>
          </a:stretch>
        </p:blipFill>
        <p:spPr>
          <a:xfrm>
            <a:off x="6330725" y="1864299"/>
            <a:ext cx="4530695" cy="3035671"/>
          </a:xfrm>
          <a:prstGeom prst="rect">
            <a:avLst/>
          </a:prstGeom>
        </p:spPr>
      </p:pic>
      <p:pic>
        <p:nvPicPr>
          <p:cNvPr id="6" name="Picture 5">
            <a:extLst>
              <a:ext uri="{FF2B5EF4-FFF2-40B4-BE49-F238E27FC236}">
                <a16:creationId xmlns:a16="http://schemas.microsoft.com/office/drawing/2014/main" id="{A65D23BB-079A-786B-BE35-01631DA2958B}"/>
              </a:ext>
            </a:extLst>
          </p:cNvPr>
          <p:cNvPicPr>
            <a:picLocks noChangeAspect="1"/>
          </p:cNvPicPr>
          <p:nvPr/>
        </p:nvPicPr>
        <p:blipFill>
          <a:blip r:embed="rId8"/>
          <a:stretch>
            <a:fillRect/>
          </a:stretch>
        </p:blipFill>
        <p:spPr>
          <a:xfrm>
            <a:off x="3809681" y="804496"/>
            <a:ext cx="4572638" cy="5249008"/>
          </a:xfrm>
          <a:prstGeom prst="rect">
            <a:avLst/>
          </a:prstGeom>
        </p:spPr>
      </p:pic>
    </p:spTree>
    <p:extLst>
      <p:ext uri="{BB962C8B-B14F-4D97-AF65-F5344CB8AC3E}">
        <p14:creationId xmlns:p14="http://schemas.microsoft.com/office/powerpoint/2010/main" val="288315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p:cTn id="19" dur="indefinite"/>
                                        <p:tgtEl>
                                          <p:spTgt spid="5"/>
                                        </p:tgtEl>
                                        <p:attrNameLst>
                                          <p:attrName>style.opacity</p:attrName>
                                        </p:attrNameLst>
                                      </p:cBhvr>
                                      <p:to>
                                        <p:strVal val="0.5"/>
                                      </p:to>
                                    </p:set>
                                    <p:animEffect filter="image" prLst="opacity: 0.5">
                                      <p:cBhvr rctx="IE">
                                        <p:cTn id="20" dur="indefinite"/>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nodeType="clickEffect">
                                  <p:stCondLst>
                                    <p:cond delay="0"/>
                                  </p:stCondLst>
                                  <p:childTnLst>
                                    <p:set>
                                      <p:cBhvr>
                                        <p:cTn id="35" dur="indefinite"/>
                                        <p:tgtEl>
                                          <p:spTgt spid="7"/>
                                        </p:tgtEl>
                                        <p:attrNameLst>
                                          <p:attrName>style.opacity</p:attrName>
                                        </p:attrNameLst>
                                      </p:cBhvr>
                                      <p:to>
                                        <p:strVal val="0.5"/>
                                      </p:to>
                                    </p:set>
                                    <p:animEffect filter="image" prLst="opacity: 0.5">
                                      <p:cBhvr rctx="IE">
                                        <p:cTn id="36" dur="indefinite"/>
                                        <p:tgtEl>
                                          <p:spTgt spid="7"/>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9"/>
                                        </p:tgtEl>
                                        <p:attrNameLst>
                                          <p:attrName>style.opacity</p:attrName>
                                        </p:attrNameLst>
                                      </p:cBhvr>
                                      <p:to>
                                        <p:strVal val="0.5"/>
                                      </p:to>
                                    </p:set>
                                    <p:animEffect filter="image" prLst="opacity: 0.5">
                                      <p:cBhvr rctx="IE">
                                        <p:cTn id="52" dur="indefinite"/>
                                        <p:tgtEl>
                                          <p:spTgt spid="9"/>
                                        </p:tgtEl>
                                      </p:cBhvr>
                                    </p:animEffect>
                                  </p:childTnLst>
                                </p:cTn>
                              </p:par>
                              <p:par>
                                <p:cTn id="53" presetID="10"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fade">
                                      <p:cBhvr>
                                        <p:cTn id="60" dur="500"/>
                                        <p:tgtEl>
                                          <p:spTgt spid="3">
                                            <p:txEl>
                                              <p:pRg st="7" end="7"/>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nodeType="clickEffect">
                                  <p:stCondLst>
                                    <p:cond delay="0"/>
                                  </p:stCondLst>
                                  <p:childTnLst>
                                    <p:set>
                                      <p:cBhvr>
                                        <p:cTn id="67" dur="indefinite"/>
                                        <p:tgtEl>
                                          <p:spTgt spid="11"/>
                                        </p:tgtEl>
                                        <p:attrNameLst>
                                          <p:attrName>style.opacity</p:attrName>
                                        </p:attrNameLst>
                                      </p:cBhvr>
                                      <p:to>
                                        <p:strVal val="0.5"/>
                                      </p:to>
                                    </p:set>
                                    <p:animEffect filter="image" prLst="opacity: 0.5">
                                      <p:cBhvr rctx="IE">
                                        <p:cTn id="68" dur="indefinite"/>
                                        <p:tgtEl>
                                          <p:spTgt spid="11"/>
                                        </p:tgtEl>
                                      </p:cBhvr>
                                    </p:animEffect>
                                  </p:childTnLst>
                                </p:cTn>
                              </p:par>
                              <p:par>
                                <p:cTn id="69" presetID="10" presetClass="entr" presetSubtype="0" fill="hold"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animEffect transition="in" filter="fade">
                                      <p:cBhvr>
                                        <p:cTn id="71" dur="500"/>
                                        <p:tgtEl>
                                          <p:spTgt spid="3">
                                            <p:txEl>
                                              <p:pRg st="8" end="8"/>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
                                            <p:txEl>
                                              <p:pRg st="9" end="9"/>
                                            </p:txEl>
                                          </p:spTgt>
                                        </p:tgtEl>
                                        <p:attrNameLst>
                                          <p:attrName>style.visibility</p:attrName>
                                        </p:attrNameLst>
                                      </p:cBhvr>
                                      <p:to>
                                        <p:strVal val="visible"/>
                                      </p:to>
                                    </p:set>
                                    <p:animEffect transition="in" filter="fade">
                                      <p:cBhvr>
                                        <p:cTn id="76" dur="500"/>
                                        <p:tgtEl>
                                          <p:spTgt spid="3">
                                            <p:txEl>
                                              <p:pRg st="9" end="9"/>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6"/>
                                        </p:tgtEl>
                                        <p:attrNameLst>
                                          <p:attrName>style.visibility</p:attrName>
                                        </p:attrNameLst>
                                      </p:cBhvr>
                                      <p:to>
                                        <p:strVal val="visible"/>
                                      </p:to>
                                    </p:set>
                                    <p:animEffect transition="in" filter="fade">
                                      <p:cBhvr>
                                        <p:cTn id="8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E1D96-2134-49CE-ECE3-84EFE36BB1C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8D09DEC-23FA-D525-FD86-DBF67309840D}"/>
              </a:ext>
            </a:extLst>
          </p:cNvPr>
          <p:cNvSpPr>
            <a:spLocks noGrp="1"/>
          </p:cNvSpPr>
          <p:nvPr>
            <p:ph type="title"/>
          </p:nvPr>
        </p:nvSpPr>
        <p:spPr/>
        <p:txBody>
          <a:bodyPr>
            <a:normAutofit fontScale="90000"/>
          </a:bodyPr>
          <a:lstStyle/>
          <a:p>
            <a:r>
              <a:rPr lang="en-GB" dirty="0" err="1"/>
              <a:t>Bjompens</a:t>
            </a:r>
            <a:r>
              <a:rPr lang="en-GB" dirty="0"/>
              <a:t> guide to TDD – Writing testable code.</a:t>
            </a:r>
          </a:p>
        </p:txBody>
      </p:sp>
      <p:sp>
        <p:nvSpPr>
          <p:cNvPr id="3" name="Espace réservé du contenu 2">
            <a:extLst>
              <a:ext uri="{FF2B5EF4-FFF2-40B4-BE49-F238E27FC236}">
                <a16:creationId xmlns:a16="http://schemas.microsoft.com/office/drawing/2014/main" id="{C17323EF-9AC0-55EF-6CE7-EFC89941E77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Separation of concerns</a:t>
            </a:r>
          </a:p>
          <a:p>
            <a:r>
              <a:rPr lang="en-GB" dirty="0"/>
              <a:t>Avoid tight couplings</a:t>
            </a:r>
          </a:p>
          <a:p>
            <a:endParaRPr lang="en-GB" dirty="0"/>
          </a:p>
          <a:p>
            <a:r>
              <a:rPr lang="en-GB" dirty="0"/>
              <a:t>One function -&gt; one thing!</a:t>
            </a:r>
          </a:p>
          <a:p>
            <a:pPr lvl="1"/>
            <a:r>
              <a:rPr lang="en-GB" dirty="0"/>
              <a:t>Wrappers! Wrappers! Wrappers!</a:t>
            </a:r>
          </a:p>
          <a:p>
            <a:endParaRPr lang="en-GB" dirty="0"/>
          </a:p>
        </p:txBody>
      </p:sp>
      <p:pic>
        <p:nvPicPr>
          <p:cNvPr id="5" name="Bildobjekt 4">
            <a:extLst>
              <a:ext uri="{FF2B5EF4-FFF2-40B4-BE49-F238E27FC236}">
                <a16:creationId xmlns:a16="http://schemas.microsoft.com/office/drawing/2014/main" id="{554C728C-21F2-95F3-DE9D-40C1F1F70AB5}"/>
              </a:ext>
            </a:extLst>
          </p:cNvPr>
          <p:cNvPicPr>
            <a:picLocks noChangeAspect="1"/>
          </p:cNvPicPr>
          <p:nvPr/>
        </p:nvPicPr>
        <p:blipFill>
          <a:blip r:embed="rId3"/>
          <a:stretch>
            <a:fillRect/>
          </a:stretch>
        </p:blipFill>
        <p:spPr>
          <a:xfrm>
            <a:off x="6060549" y="1354668"/>
            <a:ext cx="5293251" cy="5293251"/>
          </a:xfrm>
          <a:prstGeom prst="rect">
            <a:avLst/>
          </a:prstGeom>
        </p:spPr>
      </p:pic>
    </p:spTree>
    <p:extLst>
      <p:ext uri="{BB962C8B-B14F-4D97-AF65-F5344CB8AC3E}">
        <p14:creationId xmlns:p14="http://schemas.microsoft.com/office/powerpoint/2010/main" val="263059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B31C24-EB10-D197-D8C1-C5AFAFDC681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02DFE0F-4D14-CA9A-B3DC-5D8437F1262B}"/>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AEBD7159-03E6-E673-C35F-81E7E1FC90B0}"/>
              </a:ext>
            </a:extLst>
          </p:cNvPr>
          <p:cNvSpPr>
            <a:spLocks noGrp="1"/>
          </p:cNvSpPr>
          <p:nvPr>
            <p:ph type="body" idx="1"/>
          </p:nvPr>
        </p:nvSpPr>
        <p:spPr>
          <a:xfrm>
            <a:off x="831850" y="1653758"/>
            <a:ext cx="10515600" cy="1500187"/>
          </a:xfrm>
        </p:spPr>
        <p:txBody>
          <a:bodyPr/>
          <a:lstStyle/>
          <a:p>
            <a:r>
              <a:rPr lang="en-GB" dirty="0"/>
              <a:t>ADOPS time!</a:t>
            </a:r>
          </a:p>
        </p:txBody>
      </p:sp>
      <p:pic>
        <p:nvPicPr>
          <p:cNvPr id="9" name="Picture 9">
            <a:extLst>
              <a:ext uri="{FF2B5EF4-FFF2-40B4-BE49-F238E27FC236}">
                <a16:creationId xmlns:a16="http://schemas.microsoft.com/office/drawing/2014/main" id="{1756B32D-98D4-9812-55EA-0511D6FD77F2}"/>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376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01046-0049-3412-9234-526170E19A6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831AF84-C986-21E4-4F5D-00CDEF2767D0}"/>
              </a:ext>
            </a:extLst>
          </p:cNvPr>
          <p:cNvSpPr>
            <a:spLocks noGrp="1"/>
          </p:cNvSpPr>
          <p:nvPr>
            <p:ph type="title"/>
          </p:nvPr>
        </p:nvSpPr>
        <p:spPr/>
        <p:txBody>
          <a:bodyPr>
            <a:normAutofit fontScale="90000"/>
          </a:bodyPr>
          <a:lstStyle/>
          <a:p>
            <a:r>
              <a:rPr lang="en-GB" dirty="0"/>
              <a:t>Additional testing – TDD for module building</a:t>
            </a:r>
          </a:p>
        </p:txBody>
      </p:sp>
      <p:sp>
        <p:nvSpPr>
          <p:cNvPr id="3" name="Espace réservé du contenu 2">
            <a:extLst>
              <a:ext uri="{FF2B5EF4-FFF2-40B4-BE49-F238E27FC236}">
                <a16:creationId xmlns:a16="http://schemas.microsoft.com/office/drawing/2014/main" id="{332172CF-CDE4-3531-A339-1F02FAD37413}"/>
              </a:ext>
            </a:extLst>
          </p:cNvPr>
          <p:cNvSpPr>
            <a:spLocks noGrp="1"/>
          </p:cNvSpPr>
          <p:nvPr>
            <p:ph idx="1"/>
          </p:nvPr>
        </p:nvSpPr>
        <p:spPr/>
        <p:txBody>
          <a:bodyPr>
            <a:normAutofit fontScale="92500" lnSpcReduction="10000"/>
          </a:bodyPr>
          <a:lstStyle/>
          <a:p>
            <a:pPr>
              <a:buFont typeface="Wingdings" panose="05000000000000000000" pitchFamily="2" charset="2"/>
              <a:buChar char="§"/>
            </a:pPr>
            <a:r>
              <a:rPr lang="en-GB" dirty="0"/>
              <a:t>Technically </a:t>
            </a:r>
            <a:r>
              <a:rPr lang="en-GB" i="1" dirty="0"/>
              <a:t>not</a:t>
            </a:r>
            <a:r>
              <a:rPr lang="en-GB" dirty="0"/>
              <a:t> TDD</a:t>
            </a:r>
          </a:p>
          <a:p>
            <a:pPr lvl="1"/>
            <a:r>
              <a:rPr lang="en-GB" dirty="0"/>
              <a:t>But why repeat tests?</a:t>
            </a:r>
          </a:p>
          <a:p>
            <a:pPr>
              <a:buFont typeface="Wingdings" panose="05000000000000000000" pitchFamily="2" charset="2"/>
              <a:buChar char="§"/>
            </a:pPr>
            <a:r>
              <a:rPr lang="en-GB" dirty="0"/>
              <a:t>Module.Tests.ps1</a:t>
            </a:r>
          </a:p>
          <a:p>
            <a:pPr lvl="1"/>
            <a:r>
              <a:rPr lang="en-GB" dirty="0"/>
              <a:t>Pass </a:t>
            </a:r>
            <a:r>
              <a:rPr lang="en-GB" dirty="0" err="1"/>
              <a:t>ScriptAnalyzer</a:t>
            </a:r>
            <a:r>
              <a:rPr lang="en-GB" dirty="0"/>
              <a:t> rules</a:t>
            </a:r>
          </a:p>
          <a:p>
            <a:pPr lvl="1"/>
            <a:r>
              <a:rPr lang="en-GB" dirty="0"/>
              <a:t>Only export public functions</a:t>
            </a:r>
          </a:p>
          <a:p>
            <a:pPr lvl="1"/>
            <a:r>
              <a:rPr lang="en-GB" dirty="0"/>
              <a:t>Have approved verbs</a:t>
            </a:r>
          </a:p>
          <a:p>
            <a:pPr lvl="1"/>
            <a:r>
              <a:rPr lang="en-GB" dirty="0"/>
              <a:t>Casing, </a:t>
            </a:r>
            <a:r>
              <a:rPr lang="en-GB" dirty="0" err="1"/>
              <a:t>PascalCase</a:t>
            </a:r>
            <a:r>
              <a:rPr lang="en-GB" dirty="0"/>
              <a:t> and camelCase</a:t>
            </a:r>
          </a:p>
          <a:p>
            <a:pPr lvl="1"/>
            <a:r>
              <a:rPr lang="en-GB" dirty="0"/>
              <a:t>Have documentation (.md)</a:t>
            </a:r>
          </a:p>
          <a:p>
            <a:pPr lvl="1"/>
            <a:r>
              <a:rPr lang="en-GB" dirty="0"/>
              <a:t>Have matching .Tests.ps1 file! (don’t cheat on testing!)</a:t>
            </a:r>
          </a:p>
        </p:txBody>
      </p:sp>
    </p:spTree>
    <p:extLst>
      <p:ext uri="{BB962C8B-B14F-4D97-AF65-F5344CB8AC3E}">
        <p14:creationId xmlns:p14="http://schemas.microsoft.com/office/powerpoint/2010/main" val="3328386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F266998-972D-A6D3-80C2-A30FE833E7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AC2080-44ED-F761-B179-E235FD749742}"/>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67BC6713-8092-C8B7-C8F4-9048E740A5B7}"/>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6DA75F05-2C98-D1C9-1A6A-0C617B973425}"/>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0553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45CBB-E999-0A28-12ED-6F742FD77C7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A4A23C2-EDE2-5897-6148-81D2CD94552D}"/>
              </a:ext>
            </a:extLst>
          </p:cNvPr>
          <p:cNvSpPr>
            <a:spLocks noGrp="1"/>
          </p:cNvSpPr>
          <p:nvPr>
            <p:ph type="title"/>
          </p:nvPr>
        </p:nvSpPr>
        <p:spPr/>
        <p:txBody>
          <a:bodyPr>
            <a:normAutofit fontScale="90000"/>
          </a:bodyPr>
          <a:lstStyle/>
          <a:p>
            <a:r>
              <a:rPr lang="en-GB" dirty="0"/>
              <a:t>Additional testing – TDD for non greenfield projects</a:t>
            </a:r>
          </a:p>
        </p:txBody>
      </p:sp>
      <p:sp>
        <p:nvSpPr>
          <p:cNvPr id="3" name="Espace réservé du contenu 2">
            <a:extLst>
              <a:ext uri="{FF2B5EF4-FFF2-40B4-BE49-F238E27FC236}">
                <a16:creationId xmlns:a16="http://schemas.microsoft.com/office/drawing/2014/main" id="{17A826D0-60D9-4A9F-97EA-40A44314D112}"/>
              </a:ext>
            </a:extLst>
          </p:cNvPr>
          <p:cNvSpPr>
            <a:spLocks noGrp="1"/>
          </p:cNvSpPr>
          <p:nvPr>
            <p:ph idx="1"/>
          </p:nvPr>
        </p:nvSpPr>
        <p:spPr/>
        <p:txBody>
          <a:bodyPr>
            <a:normAutofit/>
          </a:bodyPr>
          <a:lstStyle/>
          <a:p>
            <a:pPr>
              <a:buFont typeface="Wingdings" panose="05000000000000000000" pitchFamily="2" charset="2"/>
              <a:buChar char="§"/>
            </a:pPr>
            <a:r>
              <a:rPr lang="en-GB" dirty="0"/>
              <a:t>Add tests for bugs</a:t>
            </a:r>
          </a:p>
          <a:p>
            <a:pPr>
              <a:buFont typeface="Wingdings" panose="05000000000000000000" pitchFamily="2" charset="2"/>
              <a:buChar char="§"/>
            </a:pPr>
            <a:r>
              <a:rPr lang="en-GB" dirty="0"/>
              <a:t>Break out functionality to internal / helper functions</a:t>
            </a:r>
          </a:p>
          <a:p>
            <a:pPr lvl="1"/>
            <a:r>
              <a:rPr lang="en-GB" dirty="0"/>
              <a:t>And add test for those.. Duh..</a:t>
            </a:r>
          </a:p>
        </p:txBody>
      </p:sp>
    </p:spTree>
    <p:extLst>
      <p:ext uri="{BB962C8B-B14F-4D97-AF65-F5344CB8AC3E}">
        <p14:creationId xmlns:p14="http://schemas.microsoft.com/office/powerpoint/2010/main" val="557596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A7A024-C812-BB26-F4AF-B796B5EA26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A89E65-9E00-586C-322F-C8DC112D7E93}"/>
              </a:ext>
            </a:extLst>
          </p:cNvPr>
          <p:cNvSpPr>
            <a:spLocks noGrp="1"/>
          </p:cNvSpPr>
          <p:nvPr>
            <p:ph type="title"/>
          </p:nvPr>
        </p:nvSpPr>
        <p:spPr>
          <a:xfrm>
            <a:off x="831850" y="529389"/>
            <a:ext cx="10515600" cy="1004637"/>
          </a:xfrm>
        </p:spPr>
        <p:txBody>
          <a:bodyPr/>
          <a:lstStyle/>
          <a:p>
            <a:r>
              <a:rPr lang="en-GB"/>
              <a:t>Demos</a:t>
            </a:r>
          </a:p>
        </p:txBody>
      </p:sp>
      <p:sp>
        <p:nvSpPr>
          <p:cNvPr id="5" name="Text Placeholder 4">
            <a:extLst>
              <a:ext uri="{FF2B5EF4-FFF2-40B4-BE49-F238E27FC236}">
                <a16:creationId xmlns:a16="http://schemas.microsoft.com/office/drawing/2014/main" id="{FAD4B7F7-3E8D-DA88-6E23-2C928D8EF6E4}"/>
              </a:ext>
            </a:extLst>
          </p:cNvPr>
          <p:cNvSpPr>
            <a:spLocks noGrp="1"/>
          </p:cNvSpPr>
          <p:nvPr>
            <p:ph type="body" idx="1"/>
          </p:nvPr>
        </p:nvSpPr>
        <p:spPr>
          <a:xfrm>
            <a:off x="831850" y="1653758"/>
            <a:ext cx="10515600" cy="1500187"/>
          </a:xfrm>
        </p:spPr>
        <p:txBody>
          <a:bodyPr/>
          <a:lstStyle/>
          <a:p>
            <a:r>
              <a:rPr lang="en-GB"/>
              <a:t>We love Demos!</a:t>
            </a:r>
          </a:p>
        </p:txBody>
      </p:sp>
      <p:pic>
        <p:nvPicPr>
          <p:cNvPr id="9" name="Picture 9">
            <a:extLst>
              <a:ext uri="{FF2B5EF4-FFF2-40B4-BE49-F238E27FC236}">
                <a16:creationId xmlns:a16="http://schemas.microsoft.com/office/drawing/2014/main" id="{91B1AE64-6CD2-1733-E8EC-332966FC7580}"/>
              </a:ext>
            </a:extLst>
          </p:cNvPr>
          <p:cNvPicPr>
            <a:picLocks noChangeAspect="1"/>
          </p:cNvPicPr>
          <p:nvPr/>
        </p:nvPicPr>
        <p:blipFill>
          <a:blip r:embed="rId3"/>
          <a:stretch>
            <a:fillRect/>
          </a:stretch>
        </p:blipFill>
        <p:spPr>
          <a:xfrm>
            <a:off x="3404191" y="615392"/>
            <a:ext cx="6127897" cy="5060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1082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1A24A-A221-22AE-46A1-5298977A79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C72B578-AA63-60B1-F8D4-23AA157D3092}"/>
              </a:ext>
            </a:extLst>
          </p:cNvPr>
          <p:cNvSpPr>
            <a:spLocks noGrp="1"/>
          </p:cNvSpPr>
          <p:nvPr>
            <p:ph type="title"/>
          </p:nvPr>
        </p:nvSpPr>
        <p:spPr/>
        <p:txBody>
          <a:bodyPr>
            <a:normAutofit fontScale="90000"/>
          </a:bodyPr>
          <a:lstStyle/>
          <a:p>
            <a:r>
              <a:rPr lang="en-GB" dirty="0" err="1"/>
              <a:t>Bjompens</a:t>
            </a:r>
            <a:r>
              <a:rPr lang="en-GB" dirty="0"/>
              <a:t> guide to TDD – Now what?</a:t>
            </a:r>
          </a:p>
        </p:txBody>
      </p:sp>
      <p:pic>
        <p:nvPicPr>
          <p:cNvPr id="5" name="Content Placeholder 4" descr="A blue fish and a red fish&#10;&#10;AI-generated content may be incorrect.">
            <a:extLst>
              <a:ext uri="{FF2B5EF4-FFF2-40B4-BE49-F238E27FC236}">
                <a16:creationId xmlns:a16="http://schemas.microsoft.com/office/drawing/2014/main" id="{D187725F-D861-5448-6CC3-4A17E7EFADD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4275" y="2615406"/>
            <a:ext cx="4743450" cy="2771775"/>
          </a:xfrm>
        </p:spPr>
      </p:pic>
      <p:sp>
        <p:nvSpPr>
          <p:cNvPr id="3" name="Espace réservé du contenu 2">
            <a:extLst>
              <a:ext uri="{FF2B5EF4-FFF2-40B4-BE49-F238E27FC236}">
                <a16:creationId xmlns:a16="http://schemas.microsoft.com/office/drawing/2014/main" id="{44CBAE5A-19FE-578F-762B-68CEAE91C58C}"/>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3200" kern="1200">
                <a:solidFill>
                  <a:srgbClr val="346297"/>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355197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04A28-756A-7F54-ABA1-7AF4EB60C59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7B5744D-C105-6FA6-C1E6-B28E29C1CD7D}"/>
              </a:ext>
            </a:extLst>
          </p:cNvPr>
          <p:cNvSpPr>
            <a:spLocks noGrp="1"/>
          </p:cNvSpPr>
          <p:nvPr>
            <p:ph type="title"/>
          </p:nvPr>
        </p:nvSpPr>
        <p:spPr/>
        <p:txBody>
          <a:bodyPr>
            <a:normAutofit/>
          </a:bodyPr>
          <a:lstStyle/>
          <a:p>
            <a:r>
              <a:rPr lang="en-GB"/>
              <a:t>Lessons learned..</a:t>
            </a:r>
            <a:endParaRPr lang="en-GB" dirty="0"/>
          </a:p>
        </p:txBody>
      </p:sp>
      <p:sp>
        <p:nvSpPr>
          <p:cNvPr id="3" name="Espace réservé du contenu 2">
            <a:extLst>
              <a:ext uri="{FF2B5EF4-FFF2-40B4-BE49-F238E27FC236}">
                <a16:creationId xmlns:a16="http://schemas.microsoft.com/office/drawing/2014/main" id="{D7827728-EF8E-2588-D73E-BE80F886851B}"/>
              </a:ext>
            </a:extLst>
          </p:cNvPr>
          <p:cNvSpPr>
            <a:spLocks noGrp="1"/>
          </p:cNvSpPr>
          <p:nvPr>
            <p:ph idx="1"/>
          </p:nvPr>
        </p:nvSpPr>
        <p:spPr/>
        <p:txBody>
          <a:bodyPr>
            <a:normAutofit fontScale="92500" lnSpcReduction="20000"/>
          </a:bodyPr>
          <a:lstStyle/>
          <a:p>
            <a:pPr>
              <a:buFont typeface="Wingdings" panose="05000000000000000000" pitchFamily="2" charset="2"/>
              <a:buChar char="§"/>
            </a:pPr>
            <a:r>
              <a:rPr lang="en-GB" dirty="0"/>
              <a:t>It is OK to cheat – BUT NOT ON RED!</a:t>
            </a:r>
          </a:p>
          <a:p>
            <a:pPr>
              <a:buFont typeface="Wingdings" panose="05000000000000000000" pitchFamily="2" charset="2"/>
              <a:buChar char="§"/>
            </a:pPr>
            <a:r>
              <a:rPr lang="en-GB" dirty="0"/>
              <a:t>Write small – it is easier</a:t>
            </a:r>
          </a:p>
          <a:p>
            <a:pPr>
              <a:buFont typeface="Wingdings" panose="05000000000000000000" pitchFamily="2" charset="2"/>
              <a:buChar char="§"/>
            </a:pPr>
            <a:r>
              <a:rPr lang="en-GB" dirty="0"/>
              <a:t>Don’t aim for 100% coverage – Some things does not make sense to test.</a:t>
            </a:r>
          </a:p>
          <a:p>
            <a:pPr>
              <a:buFont typeface="Wingdings" panose="05000000000000000000" pitchFamily="2" charset="2"/>
              <a:buChar char="§"/>
            </a:pPr>
            <a:r>
              <a:rPr lang="en-GB" dirty="0" err="1"/>
              <a:t>Hashtables</a:t>
            </a:r>
            <a:r>
              <a:rPr lang="en-GB" dirty="0"/>
              <a:t> are messy - [ordered] is your friend in the API testing world!</a:t>
            </a:r>
          </a:p>
          <a:p>
            <a:pPr>
              <a:buFont typeface="Wingdings" panose="05000000000000000000" pitchFamily="2" charset="2"/>
              <a:buChar char="§"/>
            </a:pPr>
            <a:r>
              <a:rPr lang="en-GB" dirty="0"/>
              <a:t>Never forget what you were working on!</a:t>
            </a:r>
          </a:p>
          <a:p>
            <a:pPr lvl="1"/>
            <a:r>
              <a:rPr lang="en-GB" dirty="0"/>
              <a:t>Leave a message for tomorrow – a red test</a:t>
            </a:r>
          </a:p>
          <a:p>
            <a:pPr lvl="1"/>
            <a:r>
              <a:rPr lang="en-GB" dirty="0"/>
              <a:t>Start the day by seeing “Oh, this was what I was supposed to solve!”</a:t>
            </a:r>
          </a:p>
          <a:p>
            <a:pPr lvl="1"/>
            <a:endParaRPr lang="en-GB" dirty="0"/>
          </a:p>
        </p:txBody>
      </p:sp>
      <p:pic>
        <p:nvPicPr>
          <p:cNvPr id="9" name="Bildobjekt 8">
            <a:extLst>
              <a:ext uri="{FF2B5EF4-FFF2-40B4-BE49-F238E27FC236}">
                <a16:creationId xmlns:a16="http://schemas.microsoft.com/office/drawing/2014/main" id="{02C8D333-4A67-FB13-787E-2D838F692667}"/>
              </a:ext>
            </a:extLst>
          </p:cNvPr>
          <p:cNvPicPr>
            <a:picLocks noChangeAspect="1"/>
          </p:cNvPicPr>
          <p:nvPr/>
        </p:nvPicPr>
        <p:blipFill>
          <a:blip r:embed="rId3"/>
          <a:stretch>
            <a:fillRect/>
          </a:stretch>
        </p:blipFill>
        <p:spPr>
          <a:xfrm>
            <a:off x="0" y="1825752"/>
            <a:ext cx="12192000" cy="3206496"/>
          </a:xfrm>
          <a:prstGeom prst="rect">
            <a:avLst/>
          </a:prstGeom>
        </p:spPr>
      </p:pic>
    </p:spTree>
    <p:extLst>
      <p:ext uri="{BB962C8B-B14F-4D97-AF65-F5344CB8AC3E}">
        <p14:creationId xmlns:p14="http://schemas.microsoft.com/office/powerpoint/2010/main" val="121578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063F7B61-5334-421F-9456-A905D333F4B3}"/>
              </a:ext>
            </a:extLst>
          </p:cNvPr>
          <p:cNvSpPr txBox="1">
            <a:spLocks/>
          </p:cNvSpPr>
          <p:nvPr/>
        </p:nvSpPr>
        <p:spPr>
          <a:xfrm>
            <a:off x="831850" y="529389"/>
            <a:ext cx="10515600" cy="10046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b="1" kern="1200">
                <a:solidFill>
                  <a:srgbClr val="3B2B46"/>
                </a:solidFill>
                <a:latin typeface="+mj-lt"/>
                <a:ea typeface="+mj-ea"/>
                <a:cs typeface="+mj-cs"/>
              </a:defRPr>
            </a:lvl1pPr>
          </a:lstStyle>
          <a:p>
            <a:r>
              <a:rPr lang="en-GB"/>
              <a:t>Q&amp;A</a:t>
            </a:r>
          </a:p>
        </p:txBody>
      </p:sp>
      <p:sp>
        <p:nvSpPr>
          <p:cNvPr id="10" name="Text Placeholder 4">
            <a:extLst>
              <a:ext uri="{FF2B5EF4-FFF2-40B4-BE49-F238E27FC236}">
                <a16:creationId xmlns:a16="http://schemas.microsoft.com/office/drawing/2014/main" id="{E7911686-C4FE-022C-2490-99F4F5BFDF39}"/>
              </a:ext>
            </a:extLst>
          </p:cNvPr>
          <p:cNvSpPr txBox="1">
            <a:spLocks/>
          </p:cNvSpPr>
          <p:nvPr/>
        </p:nvSpPr>
        <p:spPr>
          <a:xfrm>
            <a:off x="831850" y="1653758"/>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GB"/>
              <a:t>15 minutes</a:t>
            </a:r>
          </a:p>
        </p:txBody>
      </p:sp>
      <p:pic>
        <p:nvPicPr>
          <p:cNvPr id="2" name="Picture 2">
            <a:extLst>
              <a:ext uri="{FF2B5EF4-FFF2-40B4-BE49-F238E27FC236}">
                <a16:creationId xmlns:a16="http://schemas.microsoft.com/office/drawing/2014/main" id="{04697E65-3DA9-6EF3-472C-734FB98C3839}"/>
              </a:ext>
            </a:extLst>
          </p:cNvPr>
          <p:cNvPicPr>
            <a:picLocks noChangeAspect="1"/>
          </p:cNvPicPr>
          <p:nvPr/>
        </p:nvPicPr>
        <p:blipFill>
          <a:blip r:embed="rId2"/>
          <a:stretch>
            <a:fillRect/>
          </a:stretch>
        </p:blipFill>
        <p:spPr>
          <a:xfrm>
            <a:off x="2731477" y="1770873"/>
            <a:ext cx="6729046" cy="3591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842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D5B32-5508-746F-68D8-7CD5B87075B3}"/>
              </a:ext>
            </a:extLst>
          </p:cNvPr>
          <p:cNvSpPr>
            <a:spLocks noGrp="1"/>
          </p:cNvSpPr>
          <p:nvPr>
            <p:ph type="title"/>
          </p:nvPr>
        </p:nvSpPr>
        <p:spPr/>
        <p:txBody>
          <a:bodyPr/>
          <a:lstStyle/>
          <a:p>
            <a:r>
              <a:rPr lang="en-GB"/>
              <a:t>Instructions</a:t>
            </a:r>
          </a:p>
        </p:txBody>
      </p:sp>
      <p:sp>
        <p:nvSpPr>
          <p:cNvPr id="3" name="Content Placeholder 2">
            <a:extLst>
              <a:ext uri="{FF2B5EF4-FFF2-40B4-BE49-F238E27FC236}">
                <a16:creationId xmlns:a16="http://schemas.microsoft.com/office/drawing/2014/main" id="{66E58DE9-2079-E03F-78A8-7FE2D8B2F0E7}"/>
              </a:ext>
            </a:extLst>
          </p:cNvPr>
          <p:cNvSpPr>
            <a:spLocks noGrp="1"/>
          </p:cNvSpPr>
          <p:nvPr>
            <p:ph idx="1"/>
          </p:nvPr>
        </p:nvSpPr>
        <p:spPr/>
        <p:txBody>
          <a:bodyPr>
            <a:normAutofit lnSpcReduction="10000"/>
          </a:bodyPr>
          <a:lstStyle/>
          <a:p>
            <a:r>
              <a:rPr lang="en-GB"/>
              <a:t>Use this template if you want, it’s preferred but not mandatory.</a:t>
            </a:r>
          </a:p>
          <a:p>
            <a:r>
              <a:rPr lang="en-GB"/>
              <a:t>Please make sure our sponsors are mentioned on your first slide after the title.</a:t>
            </a:r>
          </a:p>
          <a:p>
            <a:r>
              <a:rPr lang="en-GB"/>
              <a:t>Do not amend the ratio or the colours of the sponsors’ logo and background.</a:t>
            </a:r>
          </a:p>
          <a:p>
            <a:r>
              <a:rPr lang="en-GB"/>
              <a:t>Update your twitter handle through the master page (see next slides).</a:t>
            </a:r>
          </a:p>
          <a:p>
            <a:endParaRPr lang="en-GB"/>
          </a:p>
        </p:txBody>
      </p:sp>
    </p:spTree>
    <p:extLst>
      <p:ext uri="{BB962C8B-B14F-4D97-AF65-F5344CB8AC3E}">
        <p14:creationId xmlns:p14="http://schemas.microsoft.com/office/powerpoint/2010/main" val="3422363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12BD2B3-5213-AE89-B245-3E2067844782}"/>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i="1" dirty="0">
                <a:latin typeface="Segoe UI" panose="020B0502040204020203" pitchFamily="34" charset="0"/>
                <a:cs typeface="Segoe UI" panose="020B0502040204020203" pitchFamily="34" charset="0"/>
              </a:rPr>
              <a:t>Björn Sundling</a:t>
            </a:r>
            <a:endParaRPr lang="en-GB" b="1" i="1" dirty="0">
              <a:latin typeface="Segoe UI" panose="020B0502040204020203" pitchFamily="34" charset="0"/>
              <a:cs typeface="Segoe UI" panose="020B0502040204020203" pitchFamily="34" charset="0"/>
            </a:endParaRPr>
          </a:p>
        </p:txBody>
      </p:sp>
      <p:cxnSp>
        <p:nvCxnSpPr>
          <p:cNvPr id="4" name="Connecteur droit 5">
            <a:extLst>
              <a:ext uri="{FF2B5EF4-FFF2-40B4-BE49-F238E27FC236}">
                <a16:creationId xmlns:a16="http://schemas.microsoft.com/office/drawing/2014/main" id="{E9631884-5100-1BA8-2365-47609B2977D7}"/>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5" name="Titel 4">
            <a:extLst>
              <a:ext uri="{FF2B5EF4-FFF2-40B4-BE49-F238E27FC236}">
                <a16:creationId xmlns:a16="http://schemas.microsoft.com/office/drawing/2014/main" id="{EC34FE26-AFCF-2A09-DB2E-84FFA4D454A5}"/>
              </a:ext>
            </a:extLst>
          </p:cNvPr>
          <p:cNvSpPr>
            <a:spLocks noGrp="1"/>
          </p:cNvSpPr>
          <p:nvPr>
            <p:ph type="title" idx="4294967295"/>
          </p:nvPr>
        </p:nvSpPr>
        <p:spPr>
          <a:xfrm>
            <a:off x="863600" y="2672840"/>
            <a:ext cx="10515600" cy="1325563"/>
          </a:xfrm>
          <a:prstGeom prst="rect">
            <a:avLst/>
          </a:prstGeom>
        </p:spPr>
        <p:txBody>
          <a:bodyPr anchor="b" anchorCtr="0"/>
          <a:lstStyle/>
          <a:p>
            <a:pPr algn="ctr"/>
            <a:r>
              <a:rPr lang="en-DE" sz="6000" b="1" dirty="0">
                <a:solidFill>
                  <a:srgbClr val="346296"/>
                </a:solidFill>
                <a:latin typeface="Segoe UI Light" panose="020B0502040204020203" pitchFamily="34" charset="0"/>
                <a:cs typeface="Segoe UI Light" panose="020B0502040204020203" pitchFamily="34" charset="0"/>
              </a:rPr>
              <a:t>N</a:t>
            </a:r>
            <a:r>
              <a:rPr lang="en-US" sz="6000" b="1" dirty="0" err="1">
                <a:solidFill>
                  <a:srgbClr val="346296"/>
                </a:solidFill>
                <a:latin typeface="Segoe UI Light" panose="020B0502040204020203" pitchFamily="34" charset="0"/>
                <a:cs typeface="Segoe UI Light" panose="020B0502040204020203" pitchFamily="34" charset="0"/>
              </a:rPr>
              <a:t>ext</a:t>
            </a:r>
            <a:r>
              <a:rPr lang="en-US" sz="6000" b="1" dirty="0">
                <a:solidFill>
                  <a:srgbClr val="346296"/>
                </a:solidFill>
                <a:latin typeface="Segoe UI Light" panose="020B0502040204020203" pitchFamily="34" charset="0"/>
                <a:cs typeface="Segoe UI Light" panose="020B0502040204020203" pitchFamily="34" charset="0"/>
              </a:rPr>
              <a:t> Up:</a:t>
            </a:r>
            <a:endParaRPr lang="en-DE" sz="6000" b="1" dirty="0">
              <a:solidFill>
                <a:srgbClr val="34629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15886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E053C-741E-8349-0EAA-61BB90AA5C8A}"/>
              </a:ext>
            </a:extLst>
          </p:cNvPr>
          <p:cNvSpPr>
            <a:spLocks noGrp="1"/>
          </p:cNvSpPr>
          <p:nvPr>
            <p:ph type="title"/>
          </p:nvPr>
        </p:nvSpPr>
        <p:spPr/>
        <p:txBody>
          <a:bodyPr/>
          <a:lstStyle/>
          <a:p>
            <a:r>
              <a:rPr lang="en-GB"/>
              <a:t>Instruction (Continued)</a:t>
            </a:r>
          </a:p>
        </p:txBody>
      </p:sp>
      <p:sp>
        <p:nvSpPr>
          <p:cNvPr id="3" name="Content Placeholder 2">
            <a:extLst>
              <a:ext uri="{FF2B5EF4-FFF2-40B4-BE49-F238E27FC236}">
                <a16:creationId xmlns:a16="http://schemas.microsoft.com/office/drawing/2014/main" id="{D7E72C65-167D-1927-2A32-0E6E760ABC81}"/>
              </a:ext>
            </a:extLst>
          </p:cNvPr>
          <p:cNvSpPr>
            <a:spLocks noGrp="1"/>
          </p:cNvSpPr>
          <p:nvPr>
            <p:ph idx="1"/>
          </p:nvPr>
        </p:nvSpPr>
        <p:spPr/>
        <p:txBody>
          <a:bodyPr/>
          <a:lstStyle/>
          <a:p>
            <a:r>
              <a:rPr lang="en-GB"/>
              <a:t>The session is 30 min.</a:t>
            </a:r>
          </a:p>
          <a:p>
            <a:r>
              <a:rPr lang="en-GB"/>
              <a:t>Then 15min Q&amp;A.</a:t>
            </a:r>
          </a:p>
          <a:p>
            <a:r>
              <a:rPr lang="en-GB"/>
              <a:t>At the end of your 45 min, please leave the room to the next speaker.</a:t>
            </a:r>
          </a:p>
          <a:p>
            <a:r>
              <a:rPr lang="en-GB"/>
              <a:t>You’re welcome to continue the discussion in the Foyer area.</a:t>
            </a:r>
          </a:p>
        </p:txBody>
      </p:sp>
    </p:spTree>
    <p:extLst>
      <p:ext uri="{BB962C8B-B14F-4D97-AF65-F5344CB8AC3E}">
        <p14:creationId xmlns:p14="http://schemas.microsoft.com/office/powerpoint/2010/main" val="2961006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5F8504-5E64-81CC-A46D-F76242C873BB}"/>
              </a:ext>
            </a:extLst>
          </p:cNvPr>
          <p:cNvSpPr>
            <a:spLocks noGrp="1"/>
          </p:cNvSpPr>
          <p:nvPr>
            <p:ph type="title"/>
          </p:nvPr>
        </p:nvSpPr>
        <p:spPr/>
        <p:txBody>
          <a:bodyPr>
            <a:noAutofit/>
          </a:bodyPr>
          <a:lstStyle/>
          <a:p>
            <a:r>
              <a:rPr lang="fr-FR" sz="3600"/>
              <a:t>Update the twitter </a:t>
            </a:r>
            <a:r>
              <a:rPr lang="fr-FR" sz="3600" err="1"/>
              <a:t>handle</a:t>
            </a:r>
            <a:r>
              <a:rPr lang="fr-FR" sz="3600"/>
              <a:t> on the master slide</a:t>
            </a:r>
            <a:endParaRPr lang="en-GB" sz="3600"/>
          </a:p>
        </p:txBody>
      </p:sp>
      <p:sp>
        <p:nvSpPr>
          <p:cNvPr id="3" name="Espace réservé du contenu 2">
            <a:extLst>
              <a:ext uri="{FF2B5EF4-FFF2-40B4-BE49-F238E27FC236}">
                <a16:creationId xmlns:a16="http://schemas.microsoft.com/office/drawing/2014/main" id="{6730485E-47C1-6161-8B16-E1696FB2022C}"/>
              </a:ext>
            </a:extLst>
          </p:cNvPr>
          <p:cNvSpPr>
            <a:spLocks noGrp="1"/>
          </p:cNvSpPr>
          <p:nvPr>
            <p:ph idx="1"/>
          </p:nvPr>
        </p:nvSpPr>
        <p:spPr/>
        <p:txBody>
          <a:bodyPr>
            <a:normAutofit fontScale="70000" lnSpcReduction="20000"/>
          </a:bodyPr>
          <a:lstStyle/>
          <a:p>
            <a:pPr marL="0" indent="0">
              <a:buNone/>
            </a:pPr>
            <a:r>
              <a:rPr lang="en-GB"/>
              <a:t>To open the slide master:</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a:t>To close the Master view:</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fr-FR"/>
              <a:t>If </a:t>
            </a:r>
            <a:r>
              <a:rPr lang="fr-FR" err="1"/>
              <a:t>you</a:t>
            </a:r>
            <a:r>
              <a:rPr lang="fr-FR"/>
              <a:t> </a:t>
            </a:r>
            <a:r>
              <a:rPr lang="fr-FR" err="1"/>
              <a:t>need</a:t>
            </a:r>
            <a:r>
              <a:rPr lang="fr-FR"/>
              <a:t> </a:t>
            </a:r>
            <a:r>
              <a:rPr lang="fr-FR" err="1"/>
              <a:t>any</a:t>
            </a:r>
            <a:r>
              <a:rPr lang="fr-FR"/>
              <a:t> help, do not </a:t>
            </a:r>
            <a:r>
              <a:rPr lang="fr-FR" err="1"/>
              <a:t>hesitate</a:t>
            </a:r>
            <a:r>
              <a:rPr lang="fr-FR"/>
              <a:t> to email us at </a:t>
            </a:r>
            <a:r>
              <a:rPr lang="fr-FR">
                <a:hlinkClick r:id="rId2"/>
              </a:rPr>
              <a:t>psconfeu@synedgy.com</a:t>
            </a:r>
            <a:r>
              <a:rPr lang="fr-FR"/>
              <a:t> </a:t>
            </a:r>
            <a:endParaRPr lang="en-GB"/>
          </a:p>
          <a:p>
            <a:pPr marL="0" indent="0">
              <a:buNone/>
            </a:pPr>
            <a:endParaRPr lang="en-GB"/>
          </a:p>
        </p:txBody>
      </p:sp>
      <p:pic>
        <p:nvPicPr>
          <p:cNvPr id="5" name="Picture 4">
            <a:extLst>
              <a:ext uri="{FF2B5EF4-FFF2-40B4-BE49-F238E27FC236}">
                <a16:creationId xmlns:a16="http://schemas.microsoft.com/office/drawing/2014/main" id="{E3D88325-FDF3-34EC-672B-1ACC66954910}"/>
              </a:ext>
            </a:extLst>
          </p:cNvPr>
          <p:cNvPicPr>
            <a:picLocks noChangeAspect="1"/>
          </p:cNvPicPr>
          <p:nvPr/>
        </p:nvPicPr>
        <p:blipFill>
          <a:blip r:embed="rId3"/>
          <a:stretch>
            <a:fillRect/>
          </a:stretch>
        </p:blipFill>
        <p:spPr>
          <a:xfrm>
            <a:off x="989480" y="2209121"/>
            <a:ext cx="9867808" cy="1590674"/>
          </a:xfrm>
          <a:prstGeom prst="rect">
            <a:avLst/>
          </a:prstGeom>
        </p:spPr>
      </p:pic>
      <p:pic>
        <p:nvPicPr>
          <p:cNvPr id="7" name="Picture 6">
            <a:extLst>
              <a:ext uri="{FF2B5EF4-FFF2-40B4-BE49-F238E27FC236}">
                <a16:creationId xmlns:a16="http://schemas.microsoft.com/office/drawing/2014/main" id="{9A1D1015-DF85-9779-1F95-B294BC9EA0FA}"/>
              </a:ext>
            </a:extLst>
          </p:cNvPr>
          <p:cNvPicPr>
            <a:picLocks noChangeAspect="1"/>
          </p:cNvPicPr>
          <p:nvPr/>
        </p:nvPicPr>
        <p:blipFill>
          <a:blip r:embed="rId4"/>
          <a:stretch>
            <a:fillRect/>
          </a:stretch>
        </p:blipFill>
        <p:spPr>
          <a:xfrm>
            <a:off x="989480" y="4299923"/>
            <a:ext cx="9820034" cy="1442103"/>
          </a:xfrm>
          <a:prstGeom prst="rect">
            <a:avLst/>
          </a:prstGeom>
        </p:spPr>
      </p:pic>
    </p:spTree>
    <p:extLst>
      <p:ext uri="{BB962C8B-B14F-4D97-AF65-F5344CB8AC3E}">
        <p14:creationId xmlns:p14="http://schemas.microsoft.com/office/powerpoint/2010/main" val="241678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1">
            <a:extLst>
              <a:ext uri="{FF2B5EF4-FFF2-40B4-BE49-F238E27FC236}">
                <a16:creationId xmlns:a16="http://schemas.microsoft.com/office/drawing/2014/main" id="{82643D59-896E-68AE-5BCA-3F8558F198EF}"/>
              </a:ext>
            </a:extLst>
          </p:cNvPr>
          <p:cNvSpPr txBox="1">
            <a:spLocks/>
          </p:cNvSpPr>
          <p:nvPr/>
        </p:nvSpPr>
        <p:spPr>
          <a:xfrm>
            <a:off x="838200" y="365125"/>
            <a:ext cx="973328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a:t>3</a:t>
            </a:r>
            <a:endParaRPr lang="en-GB"/>
          </a:p>
        </p:txBody>
      </p:sp>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3</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2970004164"/>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solidFill>
                  <a:schemeClr val="bg1"/>
                </a:solidFill>
                <a:latin typeface="Stencil" panose="040409050D0802020404" pitchFamily="82" charset="0"/>
              </a:rPr>
              <a:t>2</a:t>
            </a:r>
            <a:endParaRPr lang="en-DE" sz="25000">
              <a:solidFill>
                <a:schemeClr val="bg1"/>
              </a:solidFill>
              <a:latin typeface="Stencil" panose="040409050D0802020404" pitchFamily="82" charset="0"/>
            </a:endParaRPr>
          </a:p>
        </p:txBody>
      </p:sp>
    </p:spTree>
    <p:extLst>
      <p:ext uri="{BB962C8B-B14F-4D97-AF65-F5344CB8AC3E}">
        <p14:creationId xmlns:p14="http://schemas.microsoft.com/office/powerpoint/2010/main" val="986012733"/>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a:extLst>
              <a:ext uri="{FF2B5EF4-FFF2-40B4-BE49-F238E27FC236}">
                <a16:creationId xmlns:a16="http://schemas.microsoft.com/office/drawing/2014/main" id="{72D13131-79CF-8701-656B-BEFF02678053}"/>
              </a:ext>
            </a:extLst>
          </p:cNvPr>
          <p:cNvSpPr>
            <a:spLocks noGrp="1"/>
          </p:cNvSpPr>
          <p:nvPr>
            <p:ph type="title" idx="4294967295"/>
          </p:nvPr>
        </p:nvSpPr>
        <p:spPr>
          <a:xfrm>
            <a:off x="0" y="0"/>
            <a:ext cx="12192000" cy="6858000"/>
          </a:xfrm>
          <a:prstGeom prst="rect">
            <a:avLst/>
          </a:prstGeom>
        </p:spPr>
        <p:txBody>
          <a:bodyPr anchor="ctr" anchorCtr="0"/>
          <a:lstStyle/>
          <a:p>
            <a:pPr algn="ctr"/>
            <a:r>
              <a:rPr lang="en-US" sz="25000">
                <a:latin typeface="Stencil" panose="040409050D0802020404" pitchFamily="82" charset="0"/>
              </a:rPr>
              <a:t>1</a:t>
            </a:r>
            <a:endParaRPr lang="en-DE" sz="25000">
              <a:latin typeface="Stencil" panose="040409050D0802020404" pitchFamily="82" charset="0"/>
            </a:endParaRPr>
          </a:p>
        </p:txBody>
      </p:sp>
    </p:spTree>
    <p:extLst>
      <p:ext uri="{BB962C8B-B14F-4D97-AF65-F5344CB8AC3E}">
        <p14:creationId xmlns:p14="http://schemas.microsoft.com/office/powerpoint/2010/main" val="7323153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B22B504-146E-1966-17CE-BB797BC6083D}"/>
              </a:ext>
            </a:extLst>
          </p:cNvPr>
          <p:cNvSpPr txBox="1">
            <a:spLocks/>
          </p:cNvSpPr>
          <p:nvPr/>
        </p:nvSpPr>
        <p:spPr>
          <a:xfrm>
            <a:off x="1524000" y="4271395"/>
            <a:ext cx="9144000" cy="631759"/>
          </a:xfrm>
          <a:prstGeom prst="rect">
            <a:avLst/>
          </a:prstGeom>
        </p:spPr>
        <p:txBody>
          <a:bodyP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4400" kern="1200">
                <a:solidFill>
                  <a:srgbClr val="3B2B46"/>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b="1" i="1" dirty="0"/>
              <a:t>Björn Sundling</a:t>
            </a:r>
            <a:endParaRPr lang="en-GB" b="1" i="1" dirty="0"/>
          </a:p>
        </p:txBody>
      </p:sp>
      <p:cxnSp>
        <p:nvCxnSpPr>
          <p:cNvPr id="6" name="Connecteur droit 5">
            <a:extLst>
              <a:ext uri="{FF2B5EF4-FFF2-40B4-BE49-F238E27FC236}">
                <a16:creationId xmlns:a16="http://schemas.microsoft.com/office/drawing/2014/main" id="{A169C0FB-08C4-E3EC-573C-91852880EBAA}"/>
              </a:ext>
            </a:extLst>
          </p:cNvPr>
          <p:cNvCxnSpPr/>
          <p:nvPr/>
        </p:nvCxnSpPr>
        <p:spPr>
          <a:xfrm>
            <a:off x="3867150" y="4089400"/>
            <a:ext cx="4508500" cy="0"/>
          </a:xfrm>
          <a:prstGeom prst="line">
            <a:avLst/>
          </a:prstGeom>
          <a:ln>
            <a:solidFill>
              <a:srgbClr val="3B2B46"/>
            </a:solidFill>
          </a:ln>
        </p:spPr>
        <p:style>
          <a:lnRef idx="1">
            <a:schemeClr val="accent1"/>
          </a:lnRef>
          <a:fillRef idx="0">
            <a:schemeClr val="accent1"/>
          </a:fillRef>
          <a:effectRef idx="0">
            <a:schemeClr val="accent1"/>
          </a:effectRef>
          <a:fontRef idx="minor">
            <a:schemeClr val="tx1"/>
          </a:fontRef>
        </p:style>
      </p:cxnSp>
      <p:sp>
        <p:nvSpPr>
          <p:cNvPr id="4" name="Titel 3">
            <a:extLst>
              <a:ext uri="{FF2B5EF4-FFF2-40B4-BE49-F238E27FC236}">
                <a16:creationId xmlns:a16="http://schemas.microsoft.com/office/drawing/2014/main" id="{0E2348EB-2258-5792-670F-322202E630B4}"/>
              </a:ext>
            </a:extLst>
          </p:cNvPr>
          <p:cNvSpPr>
            <a:spLocks noGrp="1"/>
          </p:cNvSpPr>
          <p:nvPr>
            <p:ph type="title" idx="4294967295"/>
          </p:nvPr>
        </p:nvSpPr>
        <p:spPr>
          <a:xfrm>
            <a:off x="838200" y="2666707"/>
            <a:ext cx="10515600" cy="1325563"/>
          </a:xfrm>
          <a:prstGeom prst="rect">
            <a:avLst/>
          </a:prstGeom>
        </p:spPr>
        <p:txBody>
          <a:bodyPr anchor="b" anchorCtr="0"/>
          <a:lstStyle/>
          <a:p>
            <a:pPr algn="ctr"/>
            <a:r>
              <a:rPr lang="en-US" sz="6000" b="1" dirty="0">
                <a:solidFill>
                  <a:srgbClr val="346296"/>
                </a:solidFill>
                <a:latin typeface="+mn-lt"/>
              </a:rPr>
              <a:t>TDD for the PS1 DEV</a:t>
            </a:r>
            <a:endParaRPr lang="en-DE" sz="6000" b="1" dirty="0">
              <a:solidFill>
                <a:srgbClr val="346296"/>
              </a:solidFill>
              <a:latin typeface="+mn-lt"/>
            </a:endParaRPr>
          </a:p>
        </p:txBody>
      </p:sp>
    </p:spTree>
    <p:extLst>
      <p:ext uri="{BB962C8B-B14F-4D97-AF65-F5344CB8AC3E}">
        <p14:creationId xmlns:p14="http://schemas.microsoft.com/office/powerpoint/2010/main" val="219381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Une image contenant texte, Police, capture d’écran, logo&#10;&#10;Le contenu généré par l’IA peut être incorrect.">
            <a:extLst>
              <a:ext uri="{FF2B5EF4-FFF2-40B4-BE49-F238E27FC236}">
                <a16:creationId xmlns:a16="http://schemas.microsoft.com/office/drawing/2014/main" id="{2BF61B60-C6B5-510F-5E47-0564CF4E8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998" y="2038942"/>
            <a:ext cx="7660003" cy="4036046"/>
          </a:xfrm>
          <a:prstGeom prst="rect">
            <a:avLst/>
          </a:prstGeom>
          <a:noFill/>
          <a:extLst>
            <a:ext uri="{909E8E84-426E-40DD-AFC4-6F175D3DCCD1}">
              <a14:hiddenFill xmlns:a14="http://schemas.microsoft.com/office/drawing/2010/main">
                <a:solidFill>
                  <a:srgbClr val="FFFFFF"/>
                </a:solidFill>
              </a14:hiddenFill>
            </a:ext>
          </a:extLst>
        </p:spPr>
      </p:pic>
      <p:sp>
        <p:nvSpPr>
          <p:cNvPr id="4" name="Titel 3">
            <a:extLst>
              <a:ext uri="{FF2B5EF4-FFF2-40B4-BE49-F238E27FC236}">
                <a16:creationId xmlns:a16="http://schemas.microsoft.com/office/drawing/2014/main" id="{D531CB4D-40EE-4CEA-4C1F-A86C158A8A50}"/>
              </a:ext>
            </a:extLst>
          </p:cNvPr>
          <p:cNvSpPr>
            <a:spLocks noGrp="1"/>
          </p:cNvSpPr>
          <p:nvPr>
            <p:ph type="title" idx="4294967295"/>
          </p:nvPr>
        </p:nvSpPr>
        <p:spPr>
          <a:xfrm>
            <a:off x="1009061" y="630961"/>
            <a:ext cx="9733280" cy="1325563"/>
          </a:xfrm>
        </p:spPr>
        <p:txBody>
          <a:bodyPr/>
          <a:lstStyle/>
          <a:p>
            <a:pPr rtl="0" eaLnBrk="1" latinLnBrk="0" hangingPunct="1"/>
            <a:r>
              <a:rPr lang="fr-FR" sz="4000" b="1" kern="1200">
                <a:solidFill>
                  <a:srgbClr val="346296"/>
                </a:solidFill>
                <a:effectLst/>
                <a:latin typeface="Calibri" panose="020F0502020204030204" pitchFamily="34" charset="0"/>
                <a:ea typeface="+mn-ea"/>
                <a:cs typeface="+mn-cs"/>
              </a:rPr>
              <a:t>Many thanks to our sponsors:</a:t>
            </a:r>
            <a:endParaRPr lang="en-DE"/>
          </a:p>
        </p:txBody>
      </p:sp>
    </p:spTree>
    <p:extLst>
      <p:ext uri="{BB962C8B-B14F-4D97-AF65-F5344CB8AC3E}">
        <p14:creationId xmlns:p14="http://schemas.microsoft.com/office/powerpoint/2010/main" val="3984835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miling at the camera&#10;&#10;AI-generated content may be incorrect.">
            <a:extLst>
              <a:ext uri="{FF2B5EF4-FFF2-40B4-BE49-F238E27FC236}">
                <a16:creationId xmlns:a16="http://schemas.microsoft.com/office/drawing/2014/main" id="{5A51F609-5888-C69E-7065-4876CF367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64" y="210232"/>
            <a:ext cx="3218768" cy="3218768"/>
          </a:xfrm>
          <a:prstGeom prst="rect">
            <a:avLst/>
          </a:prstGeom>
        </p:spPr>
      </p:pic>
      <p:sp>
        <p:nvSpPr>
          <p:cNvPr id="5" name="Text Placeholder 2">
            <a:extLst>
              <a:ext uri="{FF2B5EF4-FFF2-40B4-BE49-F238E27FC236}">
                <a16:creationId xmlns:a16="http://schemas.microsoft.com/office/drawing/2014/main" id="{93312970-1382-905E-DF3A-5D367E6E7736}"/>
              </a:ext>
            </a:extLst>
          </p:cNvPr>
          <p:cNvSpPr txBox="1">
            <a:spLocks/>
          </p:cNvSpPr>
          <p:nvPr/>
        </p:nvSpPr>
        <p:spPr>
          <a:xfrm>
            <a:off x="3467314" y="1852863"/>
            <a:ext cx="7886486" cy="4324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32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MVP, MCT, And lots of other cool titles.</a:t>
            </a:r>
          </a:p>
          <a:p>
            <a:pPr>
              <a:buFont typeface="Wingdings" panose="05000000000000000000" pitchFamily="2" charset="2"/>
              <a:buChar char="§"/>
            </a:pPr>
            <a:r>
              <a:rPr lang="en-US" dirty="0"/>
              <a:t>Consultant @ Knowledge Factory, Advania</a:t>
            </a:r>
          </a:p>
          <a:p>
            <a:pPr>
              <a:buFont typeface="Wingdings" panose="05000000000000000000" pitchFamily="2" charset="2"/>
              <a:buChar char="§"/>
            </a:pPr>
            <a:r>
              <a:rPr lang="en-US" dirty="0"/>
              <a:t>DevOps nerd, PowerShell afficionado, Dog walker, Black metal listener…</a:t>
            </a:r>
          </a:p>
        </p:txBody>
      </p:sp>
      <p:sp>
        <p:nvSpPr>
          <p:cNvPr id="2" name="Titel 1">
            <a:extLst>
              <a:ext uri="{FF2B5EF4-FFF2-40B4-BE49-F238E27FC236}">
                <a16:creationId xmlns:a16="http://schemas.microsoft.com/office/drawing/2014/main" id="{B63F84C9-7486-D81C-EDE7-12CE856D5B81}"/>
              </a:ext>
            </a:extLst>
          </p:cNvPr>
          <p:cNvSpPr>
            <a:spLocks noGrp="1"/>
          </p:cNvSpPr>
          <p:nvPr>
            <p:ph type="title"/>
          </p:nvPr>
        </p:nvSpPr>
        <p:spPr>
          <a:xfrm>
            <a:off x="3467312" y="324852"/>
            <a:ext cx="7886485" cy="1325563"/>
          </a:xfrm>
        </p:spPr>
        <p:txBody>
          <a:bodyPr>
            <a:normAutofit/>
          </a:bodyPr>
          <a:lstStyle/>
          <a:p>
            <a:r>
              <a:rPr lang="en-US" sz="6600" dirty="0">
                <a:solidFill>
                  <a:srgbClr val="346296"/>
                </a:solidFill>
                <a:latin typeface="+mn-lt"/>
                <a:ea typeface="+mn-ea"/>
                <a:cs typeface="+mn-cs"/>
              </a:rPr>
              <a:t>Björn Sundling</a:t>
            </a:r>
            <a:endParaRPr lang="en-DE" sz="6600" dirty="0">
              <a:solidFill>
                <a:srgbClr val="346296"/>
              </a:solidFill>
              <a:latin typeface="+mn-lt"/>
              <a:ea typeface="+mn-ea"/>
              <a:cs typeface="+mn-cs"/>
            </a:endParaRPr>
          </a:p>
        </p:txBody>
      </p:sp>
    </p:spTree>
    <p:extLst>
      <p:ext uri="{BB962C8B-B14F-4D97-AF65-F5344CB8AC3E}">
        <p14:creationId xmlns:p14="http://schemas.microsoft.com/office/powerpoint/2010/main" val="751095604"/>
      </p:ext>
    </p:extLst>
  </p:cSld>
  <p:clrMapOvr>
    <a:masterClrMapping/>
  </p:clrMapOvr>
</p:sld>
</file>

<file path=ppt/theme/theme1.xml><?xml version="1.0" encoding="utf-8"?>
<a:theme xmlns:a="http://schemas.openxmlformats.org/drawingml/2006/main" name="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Speaker's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a:themeElements>
    <a:clrScheme name="PSConfEU">
      <a:dk1>
        <a:sysClr val="windowText" lastClr="000000"/>
      </a:dk1>
      <a:lt1>
        <a:sysClr val="window" lastClr="FFFFFF"/>
      </a:lt1>
      <a:dk2>
        <a:srgbClr val="44546A"/>
      </a:dk2>
      <a:lt2>
        <a:srgbClr val="E7E6E6"/>
      </a:lt2>
      <a:accent1>
        <a:srgbClr val="326198"/>
      </a:accent1>
      <a:accent2>
        <a:srgbClr val="ED7D31"/>
      </a:accent2>
      <a:accent3>
        <a:srgbClr val="A5A5A5"/>
      </a:accent3>
      <a:accent4>
        <a:srgbClr val="FFC000"/>
      </a:accent4>
      <a:accent5>
        <a:srgbClr val="5B9BD5"/>
      </a:accent5>
      <a:accent6>
        <a:srgbClr val="70AD47"/>
      </a:accent6>
      <a:hlink>
        <a:srgbClr val="0563C1"/>
      </a:hlink>
      <a:folHlink>
        <a:srgbClr val="0563C1"/>
      </a:folHlink>
    </a:clrScheme>
    <a:fontScheme name="PSConfEU202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8c243a5-121d-4837-b81c-114e1b569ece">
      <Terms xmlns="http://schemas.microsoft.com/office/infopath/2007/PartnerControls"/>
    </lcf76f155ced4ddcb4097134ff3c332f>
    <TaxCatchAll xmlns="77f18391-c91f-4725-9130-63caf76c180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10B4CA76F661498C662C4D69800553" ma:contentTypeVersion="13" ma:contentTypeDescription="Create a new document." ma:contentTypeScope="" ma:versionID="8e04fcd09f7a7dfd06ff4a6ceabf43dc">
  <xsd:schema xmlns:xsd="http://www.w3.org/2001/XMLSchema" xmlns:xs="http://www.w3.org/2001/XMLSchema" xmlns:p="http://schemas.microsoft.com/office/2006/metadata/properties" xmlns:ns2="58c243a5-121d-4837-b81c-114e1b569ece" xmlns:ns3="77f18391-c91f-4725-9130-63caf76c1806" targetNamespace="http://schemas.microsoft.com/office/2006/metadata/properties" ma:root="true" ma:fieldsID="665b7cb087352da028993c4fb985284c" ns2:_="" ns3:_="">
    <xsd:import namespace="58c243a5-121d-4837-b81c-114e1b569ece"/>
    <xsd:import namespace="77f18391-c91f-4725-9130-63caf76c18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c243a5-121d-4837-b81c-114e1b569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d613703-4b30-4a23-b3bf-9e58a81c4af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7f18391-c91f-4725-9130-63caf76c180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308bfb8-9000-4349-8794-c2de05f0bbcb}" ma:internalName="TaxCatchAll" ma:showField="CatchAllData" ma:web="77f18391-c91f-4725-9130-63caf76c18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B22B-F436-4FE5-B6C0-65AB2260F593}">
  <ds:schemaRefs>
    <ds:schemaRef ds:uri="http://schemas.microsoft.com/sharepoint/v3/contenttype/forms"/>
  </ds:schemaRefs>
</ds:datastoreItem>
</file>

<file path=customXml/itemProps2.xml><?xml version="1.0" encoding="utf-8"?>
<ds:datastoreItem xmlns:ds="http://schemas.openxmlformats.org/officeDocument/2006/customXml" ds:itemID="{AA9C06E3-346E-408E-B352-32E922A070CE}">
  <ds:schemaRefs>
    <ds:schemaRef ds:uri="http://schemas.microsoft.com/office/2006/metadata/properties"/>
    <ds:schemaRef ds:uri="http://schemas.microsoft.com/office/infopath/2007/PartnerControls"/>
    <ds:schemaRef ds:uri="2347cc20-e10c-452d-848a-c18e83138525"/>
    <ds:schemaRef ds:uri="85c0ce47-fe9c-4809-bf88-519c39a738e6"/>
    <ds:schemaRef ds:uri="58c243a5-121d-4837-b81c-114e1b569ece"/>
    <ds:schemaRef ds:uri="77f18391-c91f-4725-9130-63caf76c1806"/>
  </ds:schemaRefs>
</ds:datastoreItem>
</file>

<file path=customXml/itemProps3.xml><?xml version="1.0" encoding="utf-8"?>
<ds:datastoreItem xmlns:ds="http://schemas.openxmlformats.org/officeDocument/2006/customXml" ds:itemID="{79243F5F-D51B-403B-A401-EA162F2762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c243a5-121d-4837-b81c-114e1b569ece"/>
    <ds:schemaRef ds:uri="77f18391-c91f-4725-9130-63caf76c180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60c5a43-194c-4e1e-b95b-f38b7fcd5e74}" enabled="1" method="Privileged" siteId="{70d22a8d-923a-445e-82d4-32329da21746}" contentBits="0" removed="0"/>
</clbl:labelList>
</file>

<file path=docProps/app.xml><?xml version="1.0" encoding="utf-8"?>
<Properties xmlns="http://schemas.openxmlformats.org/officeDocument/2006/extended-properties" xmlns:vt="http://schemas.openxmlformats.org/officeDocument/2006/docPropsVTypes">
  <TotalTime>544</TotalTime>
  <Words>1403</Words>
  <Application>Microsoft Office PowerPoint</Application>
  <PresentationFormat>Bredbild</PresentationFormat>
  <Paragraphs>221</Paragraphs>
  <Slides>31</Slides>
  <Notes>24</Notes>
  <HiddenSlides>14</HiddenSlides>
  <MMClips>0</MMClips>
  <ScaleCrop>false</ScaleCrop>
  <HeadingPairs>
    <vt:vector size="6" baseType="variant">
      <vt:variant>
        <vt:lpstr>Använt teckensnitt</vt:lpstr>
      </vt:variant>
      <vt:variant>
        <vt:i4>7</vt:i4>
      </vt:variant>
      <vt:variant>
        <vt:lpstr>Tema</vt:lpstr>
      </vt:variant>
      <vt:variant>
        <vt:i4>4</vt:i4>
      </vt:variant>
      <vt:variant>
        <vt:lpstr>Bildrubriker</vt:lpstr>
      </vt:variant>
      <vt:variant>
        <vt:i4>31</vt:i4>
      </vt:variant>
    </vt:vector>
  </HeadingPairs>
  <TitlesOfParts>
    <vt:vector size="42" baseType="lpstr">
      <vt:lpstr>Aptos</vt:lpstr>
      <vt:lpstr>Arial</vt:lpstr>
      <vt:lpstr>Calibri</vt:lpstr>
      <vt:lpstr>Segoe UI</vt:lpstr>
      <vt:lpstr>Segoe UI Light</vt:lpstr>
      <vt:lpstr>Stencil</vt:lpstr>
      <vt:lpstr>Wingdings</vt:lpstr>
      <vt:lpstr>Title</vt:lpstr>
      <vt:lpstr>Blank</vt:lpstr>
      <vt:lpstr>Speaker's slide</vt:lpstr>
      <vt:lpstr>Content</vt:lpstr>
      <vt:lpstr>README</vt:lpstr>
      <vt:lpstr>Saveinskaw fur neebewrjere -  Swedish for beginners</vt:lpstr>
      <vt:lpstr>Next Up:</vt:lpstr>
      <vt:lpstr>3</vt:lpstr>
      <vt:lpstr>2</vt:lpstr>
      <vt:lpstr>1</vt:lpstr>
      <vt:lpstr>TDD for the PS1 DEV</vt:lpstr>
      <vt:lpstr>Many thanks to our sponsors:</vt:lpstr>
      <vt:lpstr>Björn Sundling</vt:lpstr>
      <vt:lpstr>Agenda?</vt:lpstr>
      <vt:lpstr>What is TDD?</vt:lpstr>
      <vt:lpstr>What is (almost) TDD?</vt:lpstr>
      <vt:lpstr>How to TDD?</vt:lpstr>
      <vt:lpstr>Demos</vt:lpstr>
      <vt:lpstr>A bit about Pester…</vt:lpstr>
      <vt:lpstr>Bjompens guide to TDD – Good stuff.</vt:lpstr>
      <vt:lpstr>Demos</vt:lpstr>
      <vt:lpstr>Bjompens guide to TDD - Parameters</vt:lpstr>
      <vt:lpstr>Demos</vt:lpstr>
      <vt:lpstr>Bjompens guide to TDD – Writing testable code.</vt:lpstr>
      <vt:lpstr>Demos</vt:lpstr>
      <vt:lpstr>Additional testing – TDD for module building</vt:lpstr>
      <vt:lpstr>Demos</vt:lpstr>
      <vt:lpstr>Additional testing – TDD for non greenfield projects</vt:lpstr>
      <vt:lpstr>Demos</vt:lpstr>
      <vt:lpstr>Bjompens guide to TDD – Now what?</vt:lpstr>
      <vt:lpstr>Lessons learned..</vt:lpstr>
      <vt:lpstr>PowerPoint-presentation</vt:lpstr>
      <vt:lpstr>Instructions</vt:lpstr>
      <vt:lpstr>Instruction (Continued)</vt:lpstr>
      <vt:lpstr>Update the twitter handle on the master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Björn Sundling</cp:lastModifiedBy>
  <cp:revision>39</cp:revision>
  <dcterms:created xsi:type="dcterms:W3CDTF">2024-03-26T13:08:23Z</dcterms:created>
  <dcterms:modified xsi:type="dcterms:W3CDTF">2025-06-25T09:14:06Z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0x0101006910B4CA76F661498C662C4D69800553</vt:lpwstr>
  </property>
  <property fmtid="{D5CDD505-2E9C-101B-9397-08002B2CF9AE}" pid="3" name="MediaServiceImageTags">
    <vt:lpwstr/>
  </property>
</Properties>
</file>